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062355"/>
          </a:xfrm>
          <a:custGeom>
            <a:avLst/>
            <a:gdLst/>
            <a:ahLst/>
            <a:cxnLst/>
            <a:rect l="l" t="t" r="r" b="b"/>
            <a:pathLst>
              <a:path w="12192000" h="1062355">
                <a:moveTo>
                  <a:pt x="0" y="1062227"/>
                </a:moveTo>
                <a:lnTo>
                  <a:pt x="12192000" y="1062227"/>
                </a:lnTo>
                <a:lnTo>
                  <a:pt x="12192000" y="0"/>
                </a:lnTo>
                <a:lnTo>
                  <a:pt x="0" y="0"/>
                </a:lnTo>
                <a:lnTo>
                  <a:pt x="0" y="106222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5663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43" y="5080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56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54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7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89269" y="5461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60">
                <a:moveTo>
                  <a:pt x="0" y="0"/>
                </a:moveTo>
                <a:lnTo>
                  <a:pt x="0" y="1051306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459" y="104013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945" y="27940"/>
            <a:ext cx="0" cy="1007110"/>
          </a:xfrm>
          <a:custGeom>
            <a:avLst/>
            <a:gdLst/>
            <a:ahLst/>
            <a:cxnLst/>
            <a:rect l="l" t="t" r="r" b="b"/>
            <a:pathLst>
              <a:path h="1007110">
                <a:moveTo>
                  <a:pt x="0" y="0"/>
                </a:moveTo>
                <a:lnTo>
                  <a:pt x="0" y="100711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459" y="2222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170029" y="27432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4">
                <a:moveTo>
                  <a:pt x="0" y="0"/>
                </a:moveTo>
                <a:lnTo>
                  <a:pt x="0" y="1007364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6026" y="5944780"/>
            <a:ext cx="6529705" cy="913765"/>
          </a:xfrm>
          <a:custGeom>
            <a:avLst/>
            <a:gdLst/>
            <a:ahLst/>
            <a:cxnLst/>
            <a:rect l="l" t="t" r="r" b="b"/>
            <a:pathLst>
              <a:path w="6529705" h="913765">
                <a:moveTo>
                  <a:pt x="114263" y="21358"/>
                </a:moveTo>
                <a:lnTo>
                  <a:pt x="4848961" y="913215"/>
                </a:lnTo>
                <a:lnTo>
                  <a:pt x="6529702" y="913215"/>
                </a:lnTo>
                <a:lnTo>
                  <a:pt x="114263" y="21358"/>
                </a:lnTo>
                <a:close/>
              </a:path>
              <a:path w="6529705" h="913765">
                <a:moveTo>
                  <a:pt x="876" y="0"/>
                </a:moveTo>
                <a:lnTo>
                  <a:pt x="0" y="5473"/>
                </a:lnTo>
                <a:lnTo>
                  <a:pt x="114263" y="21358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7331" y="5939091"/>
            <a:ext cx="4868545" cy="919480"/>
          </a:xfrm>
          <a:custGeom>
            <a:avLst/>
            <a:gdLst/>
            <a:ahLst/>
            <a:cxnLst/>
            <a:rect l="l" t="t" r="r" b="b"/>
            <a:pathLst>
              <a:path w="4868545" h="919479">
                <a:moveTo>
                  <a:pt x="0" y="0"/>
                </a:moveTo>
                <a:lnTo>
                  <a:pt x="10566" y="6350"/>
                </a:lnTo>
                <a:lnTo>
                  <a:pt x="3824391" y="918906"/>
                </a:lnTo>
                <a:lnTo>
                  <a:pt x="4868280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4529328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794"/>
            <a:ext cx="4493914" cy="1073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5401" y="-57149"/>
            <a:ext cx="8061197" cy="1092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946" y="2932252"/>
            <a:ext cx="11116106" cy="209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873453"/>
            <a:ext cx="11001756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just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000000"/>
                </a:solidFill>
                <a:latin typeface="Times New Roman"/>
                <a:cs typeface="Times New Roman"/>
              </a:rPr>
              <a:t>APPLICATIONS</a:t>
            </a:r>
            <a:r>
              <a:rPr sz="40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lang="en-US"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3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ENVIRONMENTAL  </a:t>
            </a: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BIOTE</a:t>
            </a:r>
            <a:r>
              <a:rPr sz="4000" spc="-2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HN</a:t>
            </a:r>
            <a:r>
              <a:rPr sz="4000" spc="-2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LOGY</a:t>
            </a:r>
            <a:endParaRPr sz="4000" dirty="0">
              <a:latin typeface="Times New Roman"/>
              <a:cs typeface="Times New Roman"/>
            </a:endParaRPr>
          </a:p>
          <a:p>
            <a:pPr marL="783590" marR="787400" indent="1243330" algn="ctr">
              <a:lnSpc>
                <a:spcPct val="100000"/>
              </a:lnSpc>
              <a:spcBef>
                <a:spcPts val="5"/>
              </a:spcBef>
            </a:pPr>
            <a:r>
              <a:rPr lang="en-US"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4000" spc="-5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lang="en-US"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>
              <a:rPr lang="en-US"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Dr. Zaryab Khalid</a:t>
            </a:r>
            <a:br>
              <a:rPr lang="en-US" sz="4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Class MS Botany</a:t>
            </a:r>
            <a:br>
              <a:rPr lang="en-US" sz="2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000" spc="-5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ubject Environmental biotechnology</a:t>
            </a:r>
            <a:br>
              <a:rPr lang="en-US" sz="2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0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Semester II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804" y="1459433"/>
            <a:ext cx="11228705" cy="442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1480" indent="-399415">
              <a:lnSpc>
                <a:spcPts val="4075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use of multiple biomarkers is also</a:t>
            </a:r>
            <a:r>
              <a:rPr sz="3400" spc="10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useful.</a:t>
            </a:r>
            <a:endParaRPr sz="3400">
              <a:latin typeface="Lucida Sans Unicode"/>
              <a:cs typeface="Lucida Sans Unicode"/>
            </a:endParaRPr>
          </a:p>
          <a:p>
            <a:pPr marL="268605" marR="941705" indent="-256540">
              <a:lnSpc>
                <a:spcPts val="3670"/>
              </a:lnSpc>
              <a:spcBef>
                <a:spcPts val="459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Biological </a:t>
            </a:r>
            <a:r>
              <a:rPr sz="3400" spc="-10" dirty="0">
                <a:solidFill>
                  <a:srgbClr val="FFC000"/>
                </a:solidFill>
                <a:latin typeface="Lucida Sans Unicode"/>
                <a:cs typeface="Lucida Sans Unicode"/>
              </a:rPr>
              <a:t>assays </a:t>
            </a:r>
            <a:r>
              <a:rPr sz="3400" spc="-5" dirty="0">
                <a:latin typeface="Lucida Sans Unicode"/>
                <a:cs typeface="Lucida Sans Unicode"/>
              </a:rPr>
              <a:t>—› in vivo </a:t>
            </a:r>
            <a:r>
              <a:rPr sz="3400" spc="-10" dirty="0">
                <a:latin typeface="Lucida Sans Unicode"/>
                <a:cs typeface="Lucida Sans Unicode"/>
              </a:rPr>
              <a:t>biomarkers, </a:t>
            </a:r>
            <a:r>
              <a:rPr sz="3400" spc="-5" dirty="0">
                <a:latin typeface="Lucida Sans Unicode"/>
                <a:cs typeface="Lucida Sans Unicode"/>
              </a:rPr>
              <a:t>in vivo  </a:t>
            </a:r>
            <a:r>
              <a:rPr sz="3400" spc="-10" dirty="0">
                <a:latin typeface="Lucida Sans Unicode"/>
                <a:cs typeface="Lucida Sans Unicode"/>
              </a:rPr>
              <a:t>bioassay and </a:t>
            </a:r>
            <a:r>
              <a:rPr sz="3400" spc="-5" dirty="0">
                <a:latin typeface="Lucida Sans Unicode"/>
                <a:cs typeface="Lucida Sans Unicode"/>
              </a:rPr>
              <a:t>in vitro</a:t>
            </a:r>
            <a:r>
              <a:rPr sz="3400" spc="6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bioassay.</a:t>
            </a:r>
            <a:endParaRPr sz="3400">
              <a:latin typeface="Lucida Sans Unicode"/>
              <a:cs typeface="Lucida Sans Unicode"/>
            </a:endParaRPr>
          </a:p>
          <a:p>
            <a:pPr marL="268605" marR="1401445" indent="-256540">
              <a:lnSpc>
                <a:spcPts val="3670"/>
              </a:lnSpc>
              <a:spcBef>
                <a:spcPts val="414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solidFill>
                  <a:srgbClr val="FFC000"/>
                </a:solidFill>
                <a:latin typeface="Lucida Sans Unicode"/>
                <a:cs typeface="Lucida Sans Unicode"/>
              </a:rPr>
              <a:t>Biological assay (Bioassay) </a:t>
            </a:r>
            <a:r>
              <a:rPr sz="3400" spc="-5" dirty="0">
                <a:latin typeface="Lucida Sans Unicode"/>
                <a:cs typeface="Lucida Sans Unicode"/>
              </a:rPr>
              <a:t>—› is a </a:t>
            </a:r>
            <a:r>
              <a:rPr sz="3400" spc="-10" dirty="0">
                <a:latin typeface="Lucida Sans Unicode"/>
                <a:cs typeface="Lucida Sans Unicode"/>
              </a:rPr>
              <a:t>biological  </a:t>
            </a:r>
            <a:r>
              <a:rPr sz="3400" spc="-5" dirty="0">
                <a:latin typeface="Lucida Sans Unicode"/>
                <a:cs typeface="Lucida Sans Unicode"/>
              </a:rPr>
              <a:t>standardization </a:t>
            </a:r>
            <a:r>
              <a:rPr sz="3400" spc="-10" dirty="0">
                <a:latin typeface="Lucida Sans Unicode"/>
                <a:cs typeface="Lucida Sans Unicode"/>
              </a:rPr>
              <a:t>type </a:t>
            </a:r>
            <a:r>
              <a:rPr sz="3400" dirty="0">
                <a:latin typeface="Lucida Sans Unicode"/>
                <a:cs typeface="Lucida Sans Unicode"/>
              </a:rPr>
              <a:t>of </a:t>
            </a:r>
            <a:r>
              <a:rPr sz="3400" spc="-5" dirty="0">
                <a:latin typeface="Lucida Sans Unicode"/>
                <a:cs typeface="Lucida Sans Unicode"/>
              </a:rPr>
              <a:t>scientific</a:t>
            </a:r>
            <a:r>
              <a:rPr sz="3400" spc="8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experiment.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45"/>
              </a:spcBef>
            </a:pPr>
            <a:r>
              <a:rPr sz="3400" spc="-5" dirty="0">
                <a:latin typeface="Lucida Sans Unicode"/>
                <a:cs typeface="Lucida Sans Unicode"/>
              </a:rPr>
              <a:t>A </a:t>
            </a:r>
            <a:r>
              <a:rPr sz="3400" spc="-10" dirty="0">
                <a:latin typeface="Lucida Sans Unicode"/>
                <a:cs typeface="Lucida Sans Unicode"/>
              </a:rPr>
              <a:t>bioassay involves the </a:t>
            </a:r>
            <a:r>
              <a:rPr sz="3400" spc="-5" dirty="0">
                <a:latin typeface="Lucida Sans Unicode"/>
                <a:cs typeface="Lucida Sans Unicode"/>
              </a:rPr>
              <a:t>use of live </a:t>
            </a:r>
            <a:r>
              <a:rPr sz="3400" spc="-10" dirty="0">
                <a:latin typeface="Lucida Sans Unicode"/>
                <a:cs typeface="Lucida Sans Unicode"/>
              </a:rPr>
              <a:t>animal </a:t>
            </a:r>
            <a:r>
              <a:rPr sz="3400" spc="-5" dirty="0">
                <a:latin typeface="Lucida Sans Unicode"/>
                <a:cs typeface="Lucida Sans Unicode"/>
              </a:rPr>
              <a:t>or </a:t>
            </a:r>
            <a:r>
              <a:rPr sz="3400" spc="-10" dirty="0">
                <a:latin typeface="Lucida Sans Unicode"/>
                <a:cs typeface="Lucida Sans Unicode"/>
              </a:rPr>
              <a:t>plant (in  </a:t>
            </a:r>
            <a:r>
              <a:rPr sz="3400" spc="-5" dirty="0">
                <a:latin typeface="Lucida Sans Unicode"/>
                <a:cs typeface="Lucida Sans Unicode"/>
              </a:rPr>
              <a:t>vivo) or </a:t>
            </a:r>
            <a:r>
              <a:rPr sz="3400" spc="-10" dirty="0">
                <a:latin typeface="Lucida Sans Unicode"/>
                <a:cs typeface="Lucida Sans Unicode"/>
              </a:rPr>
              <a:t>tissue </a:t>
            </a:r>
            <a:r>
              <a:rPr sz="3400" spc="-5" dirty="0">
                <a:latin typeface="Lucida Sans Unicode"/>
                <a:cs typeface="Lucida Sans Unicode"/>
              </a:rPr>
              <a:t>or cell (in vitro) to determine </a:t>
            </a:r>
            <a:r>
              <a:rPr sz="3400" spc="-10" dirty="0">
                <a:latin typeface="Lucida Sans Unicode"/>
                <a:cs typeface="Lucida Sans Unicode"/>
              </a:rPr>
              <a:t>the  </a:t>
            </a:r>
            <a:r>
              <a:rPr sz="3400" spc="-5" dirty="0">
                <a:latin typeface="Lucida Sans Unicode"/>
                <a:cs typeface="Lucida Sans Unicode"/>
              </a:rPr>
              <a:t>biological </a:t>
            </a:r>
            <a:r>
              <a:rPr sz="3400" spc="-10" dirty="0">
                <a:latin typeface="Lucida Sans Unicode"/>
                <a:cs typeface="Lucida Sans Unicode"/>
              </a:rPr>
              <a:t>activity </a:t>
            </a:r>
            <a:r>
              <a:rPr sz="3400" spc="-5" dirty="0">
                <a:latin typeface="Lucida Sans Unicode"/>
                <a:cs typeface="Lucida Sans Unicode"/>
              </a:rPr>
              <a:t>of a substance such as a hormone  or</a:t>
            </a:r>
            <a:r>
              <a:rPr sz="3400" spc="-1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drug.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5">
                <a:moveTo>
                  <a:pt x="0" y="734568"/>
                </a:moveTo>
                <a:lnTo>
                  <a:pt x="12192000" y="734568"/>
                </a:lnTo>
                <a:lnTo>
                  <a:pt x="12192000" y="0"/>
                </a:lnTo>
                <a:lnTo>
                  <a:pt x="0" y="0"/>
                </a:lnTo>
                <a:lnTo>
                  <a:pt x="0" y="734568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5819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90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645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4168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680720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72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680085"/>
          </a:xfrm>
          <a:custGeom>
            <a:avLst/>
            <a:gdLst/>
            <a:ahLst/>
            <a:cxnLst/>
            <a:rect l="l" t="t" r="r" b="b"/>
            <a:pathLst>
              <a:path h="680085">
                <a:moveTo>
                  <a:pt x="0" y="0"/>
                </a:moveTo>
                <a:lnTo>
                  <a:pt x="0" y="679703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1747" y="172212"/>
            <a:ext cx="2545079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988128"/>
            <a:ext cx="586740" cy="445770"/>
          </a:xfrm>
          <a:custGeom>
            <a:avLst/>
            <a:gdLst/>
            <a:ahLst/>
            <a:cxnLst/>
            <a:rect l="l" t="t" r="r" b="b"/>
            <a:pathLst>
              <a:path w="586740" h="445770">
                <a:moveTo>
                  <a:pt x="0" y="0"/>
                </a:moveTo>
                <a:lnTo>
                  <a:pt x="0" y="187451"/>
                </a:lnTo>
                <a:lnTo>
                  <a:pt x="50262" y="223956"/>
                </a:lnTo>
                <a:lnTo>
                  <a:pt x="91821" y="248882"/>
                </a:lnTo>
                <a:lnTo>
                  <a:pt x="136415" y="271802"/>
                </a:lnTo>
                <a:lnTo>
                  <a:pt x="183884" y="292583"/>
                </a:lnTo>
                <a:lnTo>
                  <a:pt x="234066" y="311096"/>
                </a:lnTo>
                <a:lnTo>
                  <a:pt x="286801" y="327210"/>
                </a:lnTo>
                <a:lnTo>
                  <a:pt x="341929" y="340793"/>
                </a:lnTo>
                <a:lnTo>
                  <a:pt x="399288" y="351715"/>
                </a:lnTo>
                <a:lnTo>
                  <a:pt x="399288" y="445441"/>
                </a:lnTo>
                <a:lnTo>
                  <a:pt x="586740" y="272975"/>
                </a:lnTo>
                <a:lnTo>
                  <a:pt x="486075" y="164263"/>
                </a:lnTo>
                <a:lnTo>
                  <a:pt x="399288" y="164263"/>
                </a:lnTo>
                <a:lnTo>
                  <a:pt x="341929" y="153341"/>
                </a:lnTo>
                <a:lnTo>
                  <a:pt x="286801" y="139758"/>
                </a:lnTo>
                <a:lnTo>
                  <a:pt x="234066" y="123644"/>
                </a:lnTo>
                <a:lnTo>
                  <a:pt x="183884" y="105131"/>
                </a:lnTo>
                <a:lnTo>
                  <a:pt x="136415" y="84350"/>
                </a:lnTo>
                <a:lnTo>
                  <a:pt x="91821" y="61430"/>
                </a:lnTo>
                <a:lnTo>
                  <a:pt x="50262" y="36504"/>
                </a:lnTo>
                <a:lnTo>
                  <a:pt x="11898" y="9702"/>
                </a:lnTo>
                <a:lnTo>
                  <a:pt x="0" y="0"/>
                </a:lnTo>
                <a:close/>
              </a:path>
              <a:path w="586740" h="445770">
                <a:moveTo>
                  <a:pt x="399288" y="70537"/>
                </a:moveTo>
                <a:lnTo>
                  <a:pt x="399288" y="164263"/>
                </a:lnTo>
                <a:lnTo>
                  <a:pt x="486075" y="164263"/>
                </a:lnTo>
                <a:lnTo>
                  <a:pt x="399288" y="7053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220211"/>
            <a:ext cx="586740" cy="366395"/>
          </a:xfrm>
          <a:custGeom>
            <a:avLst/>
            <a:gdLst/>
            <a:ahLst/>
            <a:cxnLst/>
            <a:rect l="l" t="t" r="r" b="b"/>
            <a:pathLst>
              <a:path w="586740" h="366395">
                <a:moveTo>
                  <a:pt x="586740" y="0"/>
                </a:moveTo>
                <a:lnTo>
                  <a:pt x="512173" y="2365"/>
                </a:lnTo>
                <a:lnTo>
                  <a:pt x="438340" y="9398"/>
                </a:lnTo>
                <a:lnTo>
                  <a:pt x="378553" y="18613"/>
                </a:lnTo>
                <a:lnTo>
                  <a:pt x="321067" y="30656"/>
                </a:lnTo>
                <a:lnTo>
                  <a:pt x="266032" y="45384"/>
                </a:lnTo>
                <a:lnTo>
                  <a:pt x="213599" y="62653"/>
                </a:lnTo>
                <a:lnTo>
                  <a:pt x="163920" y="82319"/>
                </a:lnTo>
                <a:lnTo>
                  <a:pt x="117144" y="104239"/>
                </a:lnTo>
                <a:lnTo>
                  <a:pt x="73424" y="128269"/>
                </a:lnTo>
                <a:lnTo>
                  <a:pt x="32910" y="154265"/>
                </a:lnTo>
                <a:lnTo>
                  <a:pt x="0" y="178904"/>
                </a:lnTo>
                <a:lnTo>
                  <a:pt x="0" y="366393"/>
                </a:lnTo>
                <a:lnTo>
                  <a:pt x="30589" y="343366"/>
                </a:lnTo>
                <a:lnTo>
                  <a:pt x="69822" y="317966"/>
                </a:lnTo>
                <a:lnTo>
                  <a:pt x="111898" y="294513"/>
                </a:lnTo>
                <a:lnTo>
                  <a:pt x="156625" y="273105"/>
                </a:lnTo>
                <a:lnTo>
                  <a:pt x="203810" y="253843"/>
                </a:lnTo>
                <a:lnTo>
                  <a:pt x="253261" y="236826"/>
                </a:lnTo>
                <a:lnTo>
                  <a:pt x="304783" y="222154"/>
                </a:lnTo>
                <a:lnTo>
                  <a:pt x="358186" y="209927"/>
                </a:lnTo>
                <a:lnTo>
                  <a:pt x="413275" y="200243"/>
                </a:lnTo>
                <a:lnTo>
                  <a:pt x="469859" y="193203"/>
                </a:lnTo>
                <a:lnTo>
                  <a:pt x="527745" y="188906"/>
                </a:lnTo>
                <a:lnTo>
                  <a:pt x="586740" y="187451"/>
                </a:lnTo>
                <a:lnTo>
                  <a:pt x="586740" y="0"/>
                </a:lnTo>
                <a:close/>
              </a:path>
            </a:pathLst>
          </a:custGeom>
          <a:solidFill>
            <a:srgbClr val="238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192652"/>
            <a:ext cx="614680" cy="1268730"/>
          </a:xfrm>
          <a:custGeom>
            <a:avLst/>
            <a:gdLst/>
            <a:ahLst/>
            <a:cxnLst/>
            <a:rect l="l" t="t" r="r" b="b"/>
            <a:pathLst>
              <a:path w="614680" h="1268729">
                <a:moveTo>
                  <a:pt x="0" y="976400"/>
                </a:moveTo>
                <a:lnTo>
                  <a:pt x="0" y="1017938"/>
                </a:lnTo>
                <a:lnTo>
                  <a:pt x="17882" y="1030859"/>
                </a:lnTo>
                <a:lnTo>
                  <a:pt x="62379" y="1059180"/>
                </a:lnTo>
                <a:lnTo>
                  <a:pt x="110403" y="1085215"/>
                </a:lnTo>
                <a:lnTo>
                  <a:pt x="161480" y="1108583"/>
                </a:lnTo>
                <a:lnTo>
                  <a:pt x="215823" y="1129284"/>
                </a:lnTo>
                <a:lnTo>
                  <a:pt x="273024" y="1147318"/>
                </a:lnTo>
                <a:lnTo>
                  <a:pt x="332816" y="1162304"/>
                </a:lnTo>
                <a:lnTo>
                  <a:pt x="371856" y="1170178"/>
                </a:lnTo>
                <a:lnTo>
                  <a:pt x="371856" y="1240917"/>
                </a:lnTo>
                <a:lnTo>
                  <a:pt x="395968" y="1268146"/>
                </a:lnTo>
                <a:lnTo>
                  <a:pt x="403799" y="1267968"/>
                </a:lnTo>
                <a:lnTo>
                  <a:pt x="411263" y="1265598"/>
                </a:lnTo>
                <a:lnTo>
                  <a:pt x="417868" y="1261110"/>
                </a:lnTo>
                <a:lnTo>
                  <a:pt x="453343" y="1228471"/>
                </a:lnTo>
                <a:lnTo>
                  <a:pt x="404774" y="1228471"/>
                </a:lnTo>
                <a:lnTo>
                  <a:pt x="404774" y="1144524"/>
                </a:lnTo>
                <a:lnTo>
                  <a:pt x="402869" y="1142238"/>
                </a:lnTo>
                <a:lnTo>
                  <a:pt x="400240" y="1141857"/>
                </a:lnTo>
                <a:lnTo>
                  <a:pt x="369481" y="1136396"/>
                </a:lnTo>
                <a:lnTo>
                  <a:pt x="310159" y="1123188"/>
                </a:lnTo>
                <a:lnTo>
                  <a:pt x="253504" y="1107186"/>
                </a:lnTo>
                <a:lnTo>
                  <a:pt x="199605" y="1088390"/>
                </a:lnTo>
                <a:lnTo>
                  <a:pt x="148793" y="1067054"/>
                </a:lnTo>
                <a:lnTo>
                  <a:pt x="101114" y="1043305"/>
                </a:lnTo>
                <a:lnTo>
                  <a:pt x="56859" y="1017270"/>
                </a:lnTo>
                <a:lnTo>
                  <a:pt x="16266" y="989203"/>
                </a:lnTo>
                <a:lnTo>
                  <a:pt x="0" y="976400"/>
                </a:lnTo>
                <a:close/>
              </a:path>
              <a:path w="614680" h="1268729">
                <a:moveTo>
                  <a:pt x="449642" y="879983"/>
                </a:moveTo>
                <a:lnTo>
                  <a:pt x="404774" y="879983"/>
                </a:lnTo>
                <a:lnTo>
                  <a:pt x="578980" y="1068197"/>
                </a:lnTo>
                <a:lnTo>
                  <a:pt x="404774" y="1228471"/>
                </a:lnTo>
                <a:lnTo>
                  <a:pt x="453343" y="1228471"/>
                </a:lnTo>
                <a:lnTo>
                  <a:pt x="610679" y="1083691"/>
                </a:lnTo>
                <a:lnTo>
                  <a:pt x="613854" y="1076833"/>
                </a:lnTo>
                <a:lnTo>
                  <a:pt x="614438" y="1062228"/>
                </a:lnTo>
                <a:lnTo>
                  <a:pt x="611822" y="1055116"/>
                </a:lnTo>
                <a:lnTo>
                  <a:pt x="449642" y="879983"/>
                </a:lnTo>
                <a:close/>
              </a:path>
              <a:path w="614680" h="1268729">
                <a:moveTo>
                  <a:pt x="0" y="947758"/>
                </a:moveTo>
                <a:lnTo>
                  <a:pt x="0" y="962168"/>
                </a:lnTo>
                <a:lnTo>
                  <a:pt x="4162" y="965708"/>
                </a:lnTo>
                <a:lnTo>
                  <a:pt x="42152" y="994410"/>
                </a:lnTo>
                <a:lnTo>
                  <a:pt x="84034" y="1020953"/>
                </a:lnTo>
                <a:lnTo>
                  <a:pt x="129286" y="1045591"/>
                </a:lnTo>
                <a:lnTo>
                  <a:pt x="177888" y="1067816"/>
                </a:lnTo>
                <a:lnTo>
                  <a:pt x="229704" y="1087755"/>
                </a:lnTo>
                <a:lnTo>
                  <a:pt x="284391" y="1104900"/>
                </a:lnTo>
                <a:lnTo>
                  <a:pt x="341782" y="1119378"/>
                </a:lnTo>
                <a:lnTo>
                  <a:pt x="410019" y="1132459"/>
                </a:lnTo>
                <a:lnTo>
                  <a:pt x="415747" y="1139190"/>
                </a:lnTo>
                <a:lnTo>
                  <a:pt x="415747" y="1203452"/>
                </a:lnTo>
                <a:lnTo>
                  <a:pt x="442940" y="1178433"/>
                </a:lnTo>
                <a:lnTo>
                  <a:pt x="426720" y="1178433"/>
                </a:lnTo>
                <a:lnTo>
                  <a:pt x="426720" y="1147191"/>
                </a:lnTo>
                <a:lnTo>
                  <a:pt x="373291" y="1114806"/>
                </a:lnTo>
                <a:lnTo>
                  <a:pt x="344030" y="1108710"/>
                </a:lnTo>
                <a:lnTo>
                  <a:pt x="287235" y="1094359"/>
                </a:lnTo>
                <a:lnTo>
                  <a:pt x="233184" y="1077341"/>
                </a:lnTo>
                <a:lnTo>
                  <a:pt x="181991" y="1057656"/>
                </a:lnTo>
                <a:lnTo>
                  <a:pt x="134010" y="1035685"/>
                </a:lnTo>
                <a:lnTo>
                  <a:pt x="89448" y="1011428"/>
                </a:lnTo>
                <a:lnTo>
                  <a:pt x="48220" y="985266"/>
                </a:lnTo>
                <a:lnTo>
                  <a:pt x="10937" y="957072"/>
                </a:lnTo>
                <a:lnTo>
                  <a:pt x="0" y="947758"/>
                </a:lnTo>
                <a:close/>
              </a:path>
              <a:path w="614680" h="1268729">
                <a:moveTo>
                  <a:pt x="441618" y="935990"/>
                </a:moveTo>
                <a:lnTo>
                  <a:pt x="426720" y="935990"/>
                </a:lnTo>
                <a:lnTo>
                  <a:pt x="547916" y="1066927"/>
                </a:lnTo>
                <a:lnTo>
                  <a:pt x="426720" y="1178433"/>
                </a:lnTo>
                <a:lnTo>
                  <a:pt x="442940" y="1178433"/>
                </a:lnTo>
                <a:lnTo>
                  <a:pt x="563448" y="1067562"/>
                </a:lnTo>
                <a:lnTo>
                  <a:pt x="441618" y="935990"/>
                </a:lnTo>
                <a:close/>
              </a:path>
              <a:path w="614680" h="1268729">
                <a:moveTo>
                  <a:pt x="0" y="816770"/>
                </a:moveTo>
                <a:lnTo>
                  <a:pt x="0" y="830477"/>
                </a:lnTo>
                <a:lnTo>
                  <a:pt x="16967" y="842772"/>
                </a:lnTo>
                <a:lnTo>
                  <a:pt x="61650" y="871347"/>
                </a:lnTo>
                <a:lnTo>
                  <a:pt x="109546" y="897382"/>
                </a:lnTo>
                <a:lnTo>
                  <a:pt x="160705" y="920750"/>
                </a:lnTo>
                <a:lnTo>
                  <a:pt x="215138" y="941705"/>
                </a:lnTo>
                <a:lnTo>
                  <a:pt x="272199" y="959612"/>
                </a:lnTo>
                <a:lnTo>
                  <a:pt x="332130" y="974725"/>
                </a:lnTo>
                <a:lnTo>
                  <a:pt x="402437" y="988187"/>
                </a:lnTo>
                <a:lnTo>
                  <a:pt x="410654" y="986028"/>
                </a:lnTo>
                <a:lnTo>
                  <a:pt x="421593" y="976884"/>
                </a:lnTo>
                <a:lnTo>
                  <a:pt x="401180" y="976884"/>
                </a:lnTo>
                <a:lnTo>
                  <a:pt x="365201" y="970407"/>
                </a:lnTo>
                <a:lnTo>
                  <a:pt x="304647" y="956945"/>
                </a:lnTo>
                <a:lnTo>
                  <a:pt x="246735" y="940562"/>
                </a:lnTo>
                <a:lnTo>
                  <a:pt x="191592" y="921385"/>
                </a:lnTo>
                <a:lnTo>
                  <a:pt x="139509" y="899414"/>
                </a:lnTo>
                <a:lnTo>
                  <a:pt x="90463" y="875030"/>
                </a:lnTo>
                <a:lnTo>
                  <a:pt x="44905" y="848233"/>
                </a:lnTo>
                <a:lnTo>
                  <a:pt x="2886" y="819023"/>
                </a:lnTo>
                <a:lnTo>
                  <a:pt x="0" y="816770"/>
                </a:lnTo>
                <a:close/>
              </a:path>
              <a:path w="614680" h="1268729">
                <a:moveTo>
                  <a:pt x="415747" y="908050"/>
                </a:moveTo>
                <a:lnTo>
                  <a:pt x="415747" y="964692"/>
                </a:lnTo>
                <a:lnTo>
                  <a:pt x="413588" y="969264"/>
                </a:lnTo>
                <a:lnTo>
                  <a:pt x="409841" y="972439"/>
                </a:lnTo>
                <a:lnTo>
                  <a:pt x="406107" y="975487"/>
                </a:lnTo>
                <a:lnTo>
                  <a:pt x="401180" y="976884"/>
                </a:lnTo>
                <a:lnTo>
                  <a:pt x="421593" y="976884"/>
                </a:lnTo>
                <a:lnTo>
                  <a:pt x="423113" y="975614"/>
                </a:lnTo>
                <a:lnTo>
                  <a:pt x="426720" y="967867"/>
                </a:lnTo>
                <a:lnTo>
                  <a:pt x="426720" y="935990"/>
                </a:lnTo>
                <a:lnTo>
                  <a:pt x="441618" y="935990"/>
                </a:lnTo>
                <a:lnTo>
                  <a:pt x="415747" y="908050"/>
                </a:lnTo>
                <a:close/>
              </a:path>
              <a:path w="614680" h="1268729">
                <a:moveTo>
                  <a:pt x="0" y="760363"/>
                </a:moveTo>
                <a:lnTo>
                  <a:pt x="0" y="802849"/>
                </a:lnTo>
                <a:lnTo>
                  <a:pt x="9661" y="810387"/>
                </a:lnTo>
                <a:lnTo>
                  <a:pt x="50972" y="839089"/>
                </a:lnTo>
                <a:lnTo>
                  <a:pt x="95877" y="865505"/>
                </a:lnTo>
                <a:lnTo>
                  <a:pt x="144233" y="889508"/>
                </a:lnTo>
                <a:lnTo>
                  <a:pt x="195694" y="911225"/>
                </a:lnTo>
                <a:lnTo>
                  <a:pt x="250202" y="930148"/>
                </a:lnTo>
                <a:lnTo>
                  <a:pt x="307479" y="946404"/>
                </a:lnTo>
                <a:lnTo>
                  <a:pt x="367411" y="959612"/>
                </a:lnTo>
                <a:lnTo>
                  <a:pt x="399923" y="965454"/>
                </a:lnTo>
                <a:lnTo>
                  <a:pt x="401561" y="965073"/>
                </a:lnTo>
                <a:lnTo>
                  <a:pt x="402805" y="963930"/>
                </a:lnTo>
                <a:lnTo>
                  <a:pt x="404050" y="962914"/>
                </a:lnTo>
                <a:lnTo>
                  <a:pt x="404774" y="961390"/>
                </a:lnTo>
                <a:lnTo>
                  <a:pt x="404774" y="927354"/>
                </a:lnTo>
                <a:lnTo>
                  <a:pt x="374053" y="927354"/>
                </a:lnTo>
                <a:lnTo>
                  <a:pt x="371856" y="926973"/>
                </a:lnTo>
                <a:lnTo>
                  <a:pt x="344716" y="921385"/>
                </a:lnTo>
                <a:lnTo>
                  <a:pt x="315976" y="914654"/>
                </a:lnTo>
                <a:lnTo>
                  <a:pt x="260616" y="899033"/>
                </a:lnTo>
                <a:lnTo>
                  <a:pt x="207987" y="880745"/>
                </a:lnTo>
                <a:lnTo>
                  <a:pt x="158394" y="859917"/>
                </a:lnTo>
                <a:lnTo>
                  <a:pt x="112118" y="836803"/>
                </a:lnTo>
                <a:lnTo>
                  <a:pt x="69175" y="811657"/>
                </a:lnTo>
                <a:lnTo>
                  <a:pt x="29987" y="784606"/>
                </a:lnTo>
                <a:lnTo>
                  <a:pt x="11733" y="770255"/>
                </a:lnTo>
                <a:lnTo>
                  <a:pt x="0" y="760363"/>
                </a:lnTo>
                <a:close/>
              </a:path>
              <a:path w="614680" h="1268729">
                <a:moveTo>
                  <a:pt x="371856" y="926906"/>
                </a:moveTo>
                <a:lnTo>
                  <a:pt x="374053" y="927354"/>
                </a:lnTo>
                <a:lnTo>
                  <a:pt x="371856" y="926906"/>
                </a:lnTo>
                <a:close/>
              </a:path>
              <a:path w="614680" h="1268729">
                <a:moveTo>
                  <a:pt x="397341" y="838682"/>
                </a:moveTo>
                <a:lnTo>
                  <a:pt x="371856" y="926906"/>
                </a:lnTo>
                <a:lnTo>
                  <a:pt x="374053" y="927354"/>
                </a:lnTo>
                <a:lnTo>
                  <a:pt x="404774" y="927354"/>
                </a:lnTo>
                <a:lnTo>
                  <a:pt x="404774" y="879983"/>
                </a:lnTo>
                <a:lnTo>
                  <a:pt x="449642" y="879983"/>
                </a:lnTo>
                <a:lnTo>
                  <a:pt x="419417" y="847344"/>
                </a:lnTo>
                <a:lnTo>
                  <a:pt x="412949" y="842218"/>
                </a:lnTo>
                <a:lnTo>
                  <a:pt x="405410" y="839295"/>
                </a:lnTo>
                <a:lnTo>
                  <a:pt x="397341" y="838682"/>
                </a:lnTo>
                <a:close/>
              </a:path>
              <a:path w="614680" h="1268729">
                <a:moveTo>
                  <a:pt x="614172" y="33147"/>
                </a:moveTo>
                <a:lnTo>
                  <a:pt x="581253" y="33147"/>
                </a:lnTo>
                <a:lnTo>
                  <a:pt x="581253" y="209550"/>
                </a:lnTo>
                <a:lnTo>
                  <a:pt x="553326" y="210058"/>
                </a:lnTo>
                <a:lnTo>
                  <a:pt x="487387" y="213613"/>
                </a:lnTo>
                <a:lnTo>
                  <a:pt x="423087" y="220852"/>
                </a:lnTo>
                <a:lnTo>
                  <a:pt x="360565" y="231394"/>
                </a:lnTo>
                <a:lnTo>
                  <a:pt x="300266" y="245237"/>
                </a:lnTo>
                <a:lnTo>
                  <a:pt x="242227" y="262127"/>
                </a:lnTo>
                <a:lnTo>
                  <a:pt x="186931" y="282067"/>
                </a:lnTo>
                <a:lnTo>
                  <a:pt x="134518" y="304800"/>
                </a:lnTo>
                <a:lnTo>
                  <a:pt x="85309" y="330200"/>
                </a:lnTo>
                <a:lnTo>
                  <a:pt x="39621" y="358267"/>
                </a:lnTo>
                <a:lnTo>
                  <a:pt x="0" y="386837"/>
                </a:lnTo>
                <a:lnTo>
                  <a:pt x="0" y="429348"/>
                </a:lnTo>
                <a:lnTo>
                  <a:pt x="17494" y="414782"/>
                </a:lnTo>
                <a:lnTo>
                  <a:pt x="36850" y="400176"/>
                </a:lnTo>
                <a:lnTo>
                  <a:pt x="78682" y="372237"/>
                </a:lnTo>
                <a:lnTo>
                  <a:pt x="124073" y="346710"/>
                </a:lnTo>
                <a:lnTo>
                  <a:pt x="172885" y="323469"/>
                </a:lnTo>
                <a:lnTo>
                  <a:pt x="224917" y="302895"/>
                </a:lnTo>
                <a:lnTo>
                  <a:pt x="279641" y="285114"/>
                </a:lnTo>
                <a:lnTo>
                  <a:pt x="337019" y="270129"/>
                </a:lnTo>
                <a:lnTo>
                  <a:pt x="396633" y="258191"/>
                </a:lnTo>
                <a:lnTo>
                  <a:pt x="458241" y="249555"/>
                </a:lnTo>
                <a:lnTo>
                  <a:pt x="521550" y="244221"/>
                </a:lnTo>
                <a:lnTo>
                  <a:pt x="587133" y="242443"/>
                </a:lnTo>
                <a:lnTo>
                  <a:pt x="597686" y="240157"/>
                </a:lnTo>
                <a:lnTo>
                  <a:pt x="606277" y="234251"/>
                </a:lnTo>
                <a:lnTo>
                  <a:pt x="612056" y="225583"/>
                </a:lnTo>
                <a:lnTo>
                  <a:pt x="614172" y="215011"/>
                </a:lnTo>
                <a:lnTo>
                  <a:pt x="614172" y="33147"/>
                </a:lnTo>
                <a:close/>
              </a:path>
              <a:path w="614680" h="1268729">
                <a:moveTo>
                  <a:pt x="570280" y="55372"/>
                </a:moveTo>
                <a:lnTo>
                  <a:pt x="559308" y="55372"/>
                </a:lnTo>
                <a:lnTo>
                  <a:pt x="559308" y="187960"/>
                </a:lnTo>
                <a:lnTo>
                  <a:pt x="553008" y="188087"/>
                </a:lnTo>
                <a:lnTo>
                  <a:pt x="485863" y="191770"/>
                </a:lnTo>
                <a:lnTo>
                  <a:pt x="420344" y="199009"/>
                </a:lnTo>
                <a:lnTo>
                  <a:pt x="356577" y="209804"/>
                </a:lnTo>
                <a:lnTo>
                  <a:pt x="295071" y="223900"/>
                </a:lnTo>
                <a:lnTo>
                  <a:pt x="235775" y="241173"/>
                </a:lnTo>
                <a:lnTo>
                  <a:pt x="179158" y="261620"/>
                </a:lnTo>
                <a:lnTo>
                  <a:pt x="125448" y="284861"/>
                </a:lnTo>
                <a:lnTo>
                  <a:pt x="74886" y="310896"/>
                </a:lnTo>
                <a:lnTo>
                  <a:pt x="27797" y="339725"/>
                </a:lnTo>
                <a:lnTo>
                  <a:pt x="0" y="359338"/>
                </a:lnTo>
                <a:lnTo>
                  <a:pt x="0" y="373079"/>
                </a:lnTo>
                <a:lnTo>
                  <a:pt x="11875" y="364109"/>
                </a:lnTo>
                <a:lnTo>
                  <a:pt x="33709" y="348996"/>
                </a:lnTo>
                <a:lnTo>
                  <a:pt x="80098" y="320548"/>
                </a:lnTo>
                <a:lnTo>
                  <a:pt x="129984" y="294767"/>
                </a:lnTo>
                <a:lnTo>
                  <a:pt x="183045" y="271780"/>
                </a:lnTo>
                <a:lnTo>
                  <a:pt x="239001" y="251713"/>
                </a:lnTo>
                <a:lnTo>
                  <a:pt x="297662" y="234569"/>
                </a:lnTo>
                <a:lnTo>
                  <a:pt x="358571" y="220599"/>
                </a:lnTo>
                <a:lnTo>
                  <a:pt x="421716" y="209931"/>
                </a:lnTo>
                <a:lnTo>
                  <a:pt x="486625" y="202692"/>
                </a:lnTo>
                <a:lnTo>
                  <a:pt x="553161" y="199009"/>
                </a:lnTo>
                <a:lnTo>
                  <a:pt x="570280" y="198755"/>
                </a:lnTo>
                <a:lnTo>
                  <a:pt x="570280" y="55372"/>
                </a:lnTo>
                <a:close/>
              </a:path>
              <a:path w="614680" h="1268729">
                <a:moveTo>
                  <a:pt x="570280" y="44323"/>
                </a:moveTo>
                <a:lnTo>
                  <a:pt x="511390" y="46355"/>
                </a:lnTo>
                <a:lnTo>
                  <a:pt x="437934" y="53467"/>
                </a:lnTo>
                <a:lnTo>
                  <a:pt x="367233" y="64897"/>
                </a:lnTo>
                <a:lnTo>
                  <a:pt x="299389" y="80645"/>
                </a:lnTo>
                <a:lnTo>
                  <a:pt x="234988" y="100202"/>
                </a:lnTo>
                <a:lnTo>
                  <a:pt x="174294" y="123444"/>
                </a:lnTo>
                <a:lnTo>
                  <a:pt x="117704" y="150241"/>
                </a:lnTo>
                <a:lnTo>
                  <a:pt x="65634" y="180086"/>
                </a:lnTo>
                <a:lnTo>
                  <a:pt x="18500" y="212851"/>
                </a:lnTo>
                <a:lnTo>
                  <a:pt x="0" y="227609"/>
                </a:lnTo>
                <a:lnTo>
                  <a:pt x="0" y="242056"/>
                </a:lnTo>
                <a:lnTo>
                  <a:pt x="4145" y="238379"/>
                </a:lnTo>
                <a:lnTo>
                  <a:pt x="25372" y="221361"/>
                </a:lnTo>
                <a:lnTo>
                  <a:pt x="71673" y="189230"/>
                </a:lnTo>
                <a:lnTo>
                  <a:pt x="122958" y="159893"/>
                </a:lnTo>
                <a:lnTo>
                  <a:pt x="178803" y="133476"/>
                </a:lnTo>
                <a:lnTo>
                  <a:pt x="238734" y="110489"/>
                </a:lnTo>
                <a:lnTo>
                  <a:pt x="302374" y="91186"/>
                </a:lnTo>
                <a:lnTo>
                  <a:pt x="369544" y="75564"/>
                </a:lnTo>
                <a:lnTo>
                  <a:pt x="439508" y="64388"/>
                </a:lnTo>
                <a:lnTo>
                  <a:pt x="512279" y="57276"/>
                </a:lnTo>
                <a:lnTo>
                  <a:pt x="559308" y="55372"/>
                </a:lnTo>
                <a:lnTo>
                  <a:pt x="570280" y="55372"/>
                </a:lnTo>
                <a:lnTo>
                  <a:pt x="570280" y="44323"/>
                </a:lnTo>
                <a:close/>
              </a:path>
              <a:path w="614680" h="1268729">
                <a:moveTo>
                  <a:pt x="593674" y="0"/>
                </a:moveTo>
                <a:lnTo>
                  <a:pt x="546862" y="762"/>
                </a:lnTo>
                <a:lnTo>
                  <a:pt x="507847" y="2539"/>
                </a:lnTo>
                <a:lnTo>
                  <a:pt x="469442" y="5714"/>
                </a:lnTo>
                <a:lnTo>
                  <a:pt x="394550" y="15367"/>
                </a:lnTo>
                <a:lnTo>
                  <a:pt x="322262" y="29718"/>
                </a:lnTo>
                <a:lnTo>
                  <a:pt x="253187" y="48133"/>
                </a:lnTo>
                <a:lnTo>
                  <a:pt x="187642" y="70738"/>
                </a:lnTo>
                <a:lnTo>
                  <a:pt x="125877" y="97155"/>
                </a:lnTo>
                <a:lnTo>
                  <a:pt x="68392" y="127126"/>
                </a:lnTo>
                <a:lnTo>
                  <a:pt x="15504" y="160655"/>
                </a:lnTo>
                <a:lnTo>
                  <a:pt x="0" y="171989"/>
                </a:lnTo>
                <a:lnTo>
                  <a:pt x="0" y="213580"/>
                </a:lnTo>
                <a:lnTo>
                  <a:pt x="11627" y="204216"/>
                </a:lnTo>
                <a:lnTo>
                  <a:pt x="34960" y="187198"/>
                </a:lnTo>
                <a:lnTo>
                  <a:pt x="85420" y="155321"/>
                </a:lnTo>
                <a:lnTo>
                  <a:pt x="140563" y="126619"/>
                </a:lnTo>
                <a:lnTo>
                  <a:pt x="199986" y="101219"/>
                </a:lnTo>
                <a:lnTo>
                  <a:pt x="263347" y="79501"/>
                </a:lnTo>
                <a:lnTo>
                  <a:pt x="330225" y="61595"/>
                </a:lnTo>
                <a:lnTo>
                  <a:pt x="400354" y="47879"/>
                </a:lnTo>
                <a:lnTo>
                  <a:pt x="473151" y="38481"/>
                </a:lnTo>
                <a:lnTo>
                  <a:pt x="548424" y="33655"/>
                </a:lnTo>
                <a:lnTo>
                  <a:pt x="581253" y="33147"/>
                </a:lnTo>
                <a:lnTo>
                  <a:pt x="614172" y="33147"/>
                </a:lnTo>
                <a:lnTo>
                  <a:pt x="614172" y="20193"/>
                </a:lnTo>
                <a:lnTo>
                  <a:pt x="611225" y="13208"/>
                </a:lnTo>
                <a:lnTo>
                  <a:pt x="605993" y="8000"/>
                </a:lnTo>
                <a:lnTo>
                  <a:pt x="600760" y="2921"/>
                </a:lnTo>
                <a:lnTo>
                  <a:pt x="593674" y="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067" y="2364486"/>
            <a:ext cx="10297160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1480" marR="5080" indent="-41148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Second </a:t>
            </a:r>
            <a:r>
              <a:rPr sz="3400" spc="-10" dirty="0">
                <a:latin typeface="Lucida Sans Unicode"/>
                <a:cs typeface="Lucida Sans Unicode"/>
              </a:rPr>
              <a:t>approach </a:t>
            </a:r>
            <a:r>
              <a:rPr sz="3400" spc="-5" dirty="0">
                <a:latin typeface="Lucida Sans Unicode"/>
                <a:cs typeface="Lucida Sans Unicode"/>
              </a:rPr>
              <a:t>using protein </a:t>
            </a:r>
            <a:r>
              <a:rPr sz="3400" spc="-10" dirty="0">
                <a:latin typeface="Lucida Sans Unicode"/>
                <a:cs typeface="Lucida Sans Unicode"/>
              </a:rPr>
              <a:t>involve causing  </a:t>
            </a:r>
            <a:r>
              <a:rPr sz="3400" spc="-5" dirty="0">
                <a:latin typeface="Lucida Sans Unicode"/>
                <a:cs typeface="Lucida Sans Unicode"/>
              </a:rPr>
              <a:t>or modulating toxicity as </a:t>
            </a:r>
            <a:r>
              <a:rPr sz="3400" spc="-10" dirty="0">
                <a:latin typeface="Lucida Sans Unicode"/>
                <a:cs typeface="Lucida Sans Unicode"/>
              </a:rPr>
              <a:t>biomarkers</a:t>
            </a:r>
            <a:r>
              <a:rPr sz="3400" spc="5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of</a:t>
            </a:r>
            <a:endParaRPr sz="3400">
              <a:latin typeface="Lucida Sans Unicode"/>
              <a:cs typeface="Lucida Sans Unicode"/>
            </a:endParaRPr>
          </a:p>
          <a:p>
            <a:pPr marL="3829050">
              <a:lnSpc>
                <a:spcPct val="100000"/>
              </a:lnSpc>
            </a:pPr>
            <a:r>
              <a:rPr sz="3400" spc="-5" dirty="0">
                <a:latin typeface="Lucida Sans Unicode"/>
                <a:cs typeface="Lucida Sans Unicode"/>
              </a:rPr>
              <a:t>susceptibility.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96595"/>
          </a:xfrm>
          <a:custGeom>
            <a:avLst/>
            <a:gdLst/>
            <a:ahLst/>
            <a:cxnLst/>
            <a:rect l="l" t="t" r="r" b="b"/>
            <a:pathLst>
              <a:path w="12192000" h="696595">
                <a:moveTo>
                  <a:pt x="0" y="696467"/>
                </a:moveTo>
                <a:lnTo>
                  <a:pt x="12192000" y="696467"/>
                </a:lnTo>
                <a:lnTo>
                  <a:pt x="12192000" y="0"/>
                </a:lnTo>
                <a:lnTo>
                  <a:pt x="0" y="0"/>
                </a:lnTo>
                <a:lnTo>
                  <a:pt x="0" y="69646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088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0"/>
            <a:ext cx="0" cy="691515"/>
          </a:xfrm>
          <a:custGeom>
            <a:avLst/>
            <a:gdLst/>
            <a:ahLst/>
            <a:cxnLst/>
            <a:rect l="l" t="t" r="r" b="b"/>
            <a:pathLst>
              <a:path h="691515">
                <a:moveTo>
                  <a:pt x="0" y="0"/>
                </a:moveTo>
                <a:lnTo>
                  <a:pt x="0" y="691007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674369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1524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405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952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15240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3795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41747" y="117347"/>
            <a:ext cx="2545079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777" y="2459558"/>
            <a:ext cx="10146030" cy="375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215" marR="307340" indent="-704215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704215" algn="l"/>
                <a:tab pos="70485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Biosensors </a:t>
            </a:r>
            <a:r>
              <a:rPr sz="3400" spc="-5" dirty="0">
                <a:latin typeface="Lucida Sans Unicode"/>
                <a:cs typeface="Lucida Sans Unicode"/>
              </a:rPr>
              <a:t>are defined as </a:t>
            </a:r>
            <a:r>
              <a:rPr sz="3400" spc="-10" dirty="0">
                <a:latin typeface="Lucida Sans Unicode"/>
                <a:cs typeface="Lucida Sans Unicode"/>
              </a:rPr>
              <a:t>analytical devices  </a:t>
            </a:r>
            <a:r>
              <a:rPr sz="3400" spc="-5" dirty="0">
                <a:latin typeface="Lucida Sans Unicode"/>
                <a:cs typeface="Lucida Sans Unicode"/>
              </a:rPr>
              <a:t>incorporating a biological</a:t>
            </a:r>
            <a:r>
              <a:rPr sz="3400" spc="4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material.</a:t>
            </a:r>
            <a:endParaRPr sz="3400">
              <a:latin typeface="Lucida Sans Unicode"/>
              <a:cs typeface="Lucida Sans Unicode"/>
            </a:endParaRPr>
          </a:p>
          <a:p>
            <a:pPr marL="274955" indent="-26289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Biosensors </a:t>
            </a:r>
            <a:r>
              <a:rPr sz="3400" spc="-10" dirty="0">
                <a:latin typeface="Lucida Sans Unicode"/>
                <a:cs typeface="Lucida Sans Unicode"/>
              </a:rPr>
              <a:t>are </a:t>
            </a:r>
            <a:r>
              <a:rPr sz="3400" spc="-5" dirty="0">
                <a:latin typeface="Lucida Sans Unicode"/>
                <a:cs typeface="Lucida Sans Unicode"/>
              </a:rPr>
              <a:t>used for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sensitive</a:t>
            </a:r>
            <a:r>
              <a:rPr sz="3400" spc="12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biological</a:t>
            </a:r>
            <a:endParaRPr sz="3400">
              <a:latin typeface="Lucida Sans Unicode"/>
              <a:cs typeface="Lucida Sans Unicode"/>
            </a:endParaRPr>
          </a:p>
          <a:p>
            <a:pPr marL="254000" algn="ctr">
              <a:lnSpc>
                <a:spcPct val="100000"/>
              </a:lnSpc>
            </a:pPr>
            <a:r>
              <a:rPr sz="3400" spc="-10" dirty="0">
                <a:latin typeface="Lucida Sans Unicode"/>
                <a:cs typeface="Lucida Sans Unicode"/>
              </a:rPr>
              <a:t>elements </a:t>
            </a:r>
            <a:r>
              <a:rPr sz="3400" spc="-5" dirty="0">
                <a:latin typeface="Lucida Sans Unicode"/>
                <a:cs typeface="Lucida Sans Unicode"/>
              </a:rPr>
              <a:t>such</a:t>
            </a:r>
            <a:r>
              <a:rPr sz="3400" spc="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as:</a:t>
            </a:r>
            <a:endParaRPr sz="3400">
              <a:latin typeface="Lucida Sans Unicode"/>
              <a:cs typeface="Lucida Sans Unicode"/>
            </a:endParaRPr>
          </a:p>
          <a:p>
            <a:pPr marL="375285" marR="116839" indent="-254000" algn="ctr">
              <a:lnSpc>
                <a:spcPct val="100000"/>
              </a:lnSpc>
              <a:spcBef>
                <a:spcPts val="400"/>
              </a:spcBef>
            </a:pPr>
            <a:r>
              <a:rPr sz="3400" spc="-5" dirty="0">
                <a:latin typeface="Lucida Sans Unicode"/>
                <a:cs typeface="Lucida Sans Unicode"/>
              </a:rPr>
              <a:t>(e.g. tissue, microorganisms, </a:t>
            </a:r>
            <a:r>
              <a:rPr sz="3400" spc="-10" dirty="0">
                <a:latin typeface="Lucida Sans Unicode"/>
                <a:cs typeface="Lucida Sans Unicode"/>
              </a:rPr>
              <a:t>organelles, cell  receptors, </a:t>
            </a:r>
            <a:r>
              <a:rPr sz="3400" spc="-5" dirty="0">
                <a:latin typeface="Lucida Sans Unicode"/>
                <a:cs typeface="Lucida Sans Unicode"/>
              </a:rPr>
              <a:t>enzymes, </a:t>
            </a:r>
            <a:r>
              <a:rPr sz="3400" spc="-10" dirty="0">
                <a:latin typeface="Lucida Sans Unicode"/>
                <a:cs typeface="Lucida Sans Unicode"/>
              </a:rPr>
              <a:t>antibodies, </a:t>
            </a:r>
            <a:r>
              <a:rPr sz="3400" spc="-5" dirty="0">
                <a:latin typeface="Lucida Sans Unicode"/>
                <a:cs typeface="Lucida Sans Unicode"/>
              </a:rPr>
              <a:t>nucleic </a:t>
            </a:r>
            <a:r>
              <a:rPr sz="3400" spc="-10" dirty="0">
                <a:latin typeface="Lucida Sans Unicode"/>
                <a:cs typeface="Lucida Sans Unicode"/>
              </a:rPr>
              <a:t>acids,  </a:t>
            </a:r>
            <a:r>
              <a:rPr sz="3400" spc="-5" dirty="0">
                <a:latin typeface="Lucida Sans Unicode"/>
                <a:cs typeface="Lucida Sans Unicode"/>
              </a:rPr>
              <a:t>natural </a:t>
            </a:r>
            <a:r>
              <a:rPr sz="3400" spc="-10" dirty="0">
                <a:latin typeface="Lucida Sans Unicode"/>
                <a:cs typeface="Lucida Sans Unicode"/>
              </a:rPr>
              <a:t>products).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75970"/>
          </a:xfrm>
          <a:custGeom>
            <a:avLst/>
            <a:gdLst/>
            <a:ahLst/>
            <a:cxnLst/>
            <a:rect l="l" t="t" r="r" b="b"/>
            <a:pathLst>
              <a:path w="12192000" h="775970">
                <a:moveTo>
                  <a:pt x="0" y="775716"/>
                </a:moveTo>
                <a:lnTo>
                  <a:pt x="12192000" y="775716"/>
                </a:lnTo>
                <a:lnTo>
                  <a:pt x="12192000" y="0"/>
                </a:lnTo>
                <a:lnTo>
                  <a:pt x="0" y="0"/>
                </a:lnTo>
                <a:lnTo>
                  <a:pt x="0" y="775716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9883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40">
                <a:moveTo>
                  <a:pt x="0" y="0"/>
                </a:moveTo>
                <a:lnTo>
                  <a:pt x="0" y="76454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793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8295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136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0851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4879" y="185928"/>
            <a:ext cx="2706624" cy="393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4255" y="902208"/>
            <a:ext cx="3689604" cy="2663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216" y="2128469"/>
            <a:ext cx="10680065" cy="370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Biosensors </a:t>
            </a:r>
            <a:r>
              <a:rPr sz="3400" spc="-5" dirty="0">
                <a:latin typeface="Lucida Sans Unicode"/>
                <a:cs typeface="Lucida Sans Unicode"/>
              </a:rPr>
              <a:t>are reader device with the </a:t>
            </a:r>
            <a:r>
              <a:rPr sz="3400" spc="-10" dirty="0">
                <a:latin typeface="Lucida Sans Unicode"/>
                <a:cs typeface="Lucida Sans Unicode"/>
              </a:rPr>
              <a:t>associated  </a:t>
            </a:r>
            <a:r>
              <a:rPr sz="3400" spc="-5" dirty="0">
                <a:latin typeface="Lucida Sans Unicode"/>
                <a:cs typeface="Lucida Sans Unicode"/>
              </a:rPr>
              <a:t>electronics or signal processors </a:t>
            </a:r>
            <a:r>
              <a:rPr sz="3400" spc="-10" dirty="0">
                <a:latin typeface="Lucida Sans Unicode"/>
                <a:cs typeface="Lucida Sans Unicode"/>
              </a:rPr>
              <a:t>that are primarily  responsible </a:t>
            </a:r>
            <a:r>
              <a:rPr sz="3400" spc="-5" dirty="0">
                <a:latin typeface="Lucida Sans Unicode"/>
                <a:cs typeface="Lucida Sans Unicode"/>
              </a:rPr>
              <a:t>for </a:t>
            </a:r>
            <a:r>
              <a:rPr sz="3400" spc="-10" dirty="0">
                <a:latin typeface="Lucida Sans Unicode"/>
                <a:cs typeface="Lucida Sans Unicode"/>
              </a:rPr>
              <a:t>the display </a:t>
            </a:r>
            <a:r>
              <a:rPr sz="3400" spc="-5" dirty="0">
                <a:latin typeface="Lucida Sans Unicode"/>
                <a:cs typeface="Lucida Sans Unicode"/>
              </a:rPr>
              <a:t>of the results in a  user-friendly</a:t>
            </a:r>
            <a:r>
              <a:rPr sz="3400" spc="1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way.</a:t>
            </a:r>
            <a:endParaRPr sz="3400">
              <a:latin typeface="Lucida Sans Unicode"/>
              <a:cs typeface="Lucida Sans Unicode"/>
            </a:endParaRPr>
          </a:p>
          <a:p>
            <a:pPr marL="268605" marR="16256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The known </a:t>
            </a:r>
            <a:r>
              <a:rPr sz="3400" spc="-5" dirty="0">
                <a:latin typeface="Lucida Sans Unicode"/>
                <a:cs typeface="Lucida Sans Unicode"/>
              </a:rPr>
              <a:t>manufactures of </a:t>
            </a:r>
            <a:r>
              <a:rPr sz="3400" spc="-10" dirty="0">
                <a:latin typeface="Lucida Sans Unicode"/>
                <a:cs typeface="Lucida Sans Unicode"/>
              </a:rPr>
              <a:t>biosensor </a:t>
            </a:r>
            <a:r>
              <a:rPr sz="3400" spc="-5" dirty="0">
                <a:latin typeface="Lucida Sans Unicode"/>
                <a:cs typeface="Lucida Sans Unicode"/>
              </a:rPr>
              <a:t>electronic  readers include </a:t>
            </a:r>
            <a:r>
              <a:rPr sz="3400" spc="-10" dirty="0">
                <a:latin typeface="Lucida Sans Unicode"/>
                <a:cs typeface="Lucida Sans Unicode"/>
              </a:rPr>
              <a:t>Palmsens, </a:t>
            </a:r>
            <a:r>
              <a:rPr sz="3400" spc="-5" dirty="0">
                <a:latin typeface="Lucida Sans Unicode"/>
                <a:cs typeface="Lucida Sans Unicode"/>
              </a:rPr>
              <a:t>Gwent </a:t>
            </a:r>
            <a:r>
              <a:rPr sz="3400" spc="-10" dirty="0">
                <a:latin typeface="Lucida Sans Unicode"/>
                <a:cs typeface="Lucida Sans Unicode"/>
              </a:rPr>
              <a:t>Biotechnology  </a:t>
            </a:r>
            <a:r>
              <a:rPr sz="3400" spc="-5" dirty="0">
                <a:latin typeface="Lucida Sans Unicode"/>
                <a:cs typeface="Lucida Sans Unicode"/>
              </a:rPr>
              <a:t>systems and rapid</a:t>
            </a:r>
            <a:r>
              <a:rPr sz="3400" spc="2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Labs.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48665"/>
          </a:xfrm>
          <a:custGeom>
            <a:avLst/>
            <a:gdLst/>
            <a:ahLst/>
            <a:cxnLst/>
            <a:rect l="l" t="t" r="r" b="b"/>
            <a:pathLst>
              <a:path w="12192000" h="748665">
                <a:moveTo>
                  <a:pt x="0" y="748284"/>
                </a:moveTo>
                <a:lnTo>
                  <a:pt x="12192000" y="748284"/>
                </a:lnTo>
                <a:lnTo>
                  <a:pt x="12192000" y="0"/>
                </a:lnTo>
                <a:lnTo>
                  <a:pt x="0" y="0"/>
                </a:lnTo>
                <a:lnTo>
                  <a:pt x="0" y="748284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215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361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550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2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78307"/>
            <a:ext cx="2663951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609" y="2085492"/>
            <a:ext cx="9481185" cy="23012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Current uses of </a:t>
            </a: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biosensors</a:t>
            </a:r>
            <a:r>
              <a:rPr sz="3400" spc="50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include:</a:t>
            </a:r>
            <a:endParaRPr sz="3400">
              <a:latin typeface="Lucida Sans Unicode"/>
              <a:cs typeface="Lucida Sans Unicode"/>
            </a:endParaRPr>
          </a:p>
          <a:p>
            <a:pPr marL="274955" indent="-26289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Detecting levels </a:t>
            </a:r>
            <a:r>
              <a:rPr sz="3400" spc="-5" dirty="0">
                <a:latin typeface="Lucida Sans Unicode"/>
                <a:cs typeface="Lucida Sans Unicode"/>
              </a:rPr>
              <a:t>of toxins in an</a:t>
            </a:r>
            <a:r>
              <a:rPr sz="3400" spc="10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ecosystem.</a:t>
            </a:r>
            <a:endParaRPr sz="3400">
              <a:latin typeface="Lucida Sans Unicode"/>
              <a:cs typeface="Lucida Sans Unicode"/>
            </a:endParaRPr>
          </a:p>
          <a:p>
            <a:pPr marL="274955" indent="-26289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Detecting </a:t>
            </a:r>
            <a:r>
              <a:rPr sz="3400" spc="-10" dirty="0">
                <a:latin typeface="Lucida Sans Unicode"/>
                <a:cs typeface="Lucida Sans Unicode"/>
              </a:rPr>
              <a:t>airborne pathogens </a:t>
            </a:r>
            <a:r>
              <a:rPr sz="3400" spc="-5" dirty="0">
                <a:latin typeface="Lucida Sans Unicode"/>
                <a:cs typeface="Lucida Sans Unicode"/>
              </a:rPr>
              <a:t>(i.e.</a:t>
            </a:r>
            <a:r>
              <a:rPr sz="3400" spc="9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anthrax).</a:t>
            </a:r>
            <a:endParaRPr sz="3400">
              <a:latin typeface="Lucida Sans Unicode"/>
              <a:cs typeface="Lucida Sans Unicode"/>
            </a:endParaRPr>
          </a:p>
          <a:p>
            <a:pPr marL="274955" indent="-262890">
              <a:lnSpc>
                <a:spcPct val="100000"/>
              </a:lnSpc>
              <a:spcBef>
                <a:spcPts val="414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Monitoring </a:t>
            </a:r>
            <a:r>
              <a:rPr sz="3400" spc="-10" dirty="0">
                <a:latin typeface="Lucida Sans Unicode"/>
                <a:cs typeface="Lucida Sans Unicode"/>
              </a:rPr>
              <a:t>blood </a:t>
            </a:r>
            <a:r>
              <a:rPr sz="3400" spc="-5" dirty="0">
                <a:latin typeface="Lucida Sans Unicode"/>
                <a:cs typeface="Lucida Sans Unicode"/>
              </a:rPr>
              <a:t>glucose</a:t>
            </a:r>
            <a:r>
              <a:rPr sz="3400" spc="5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levels.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5">
                <a:moveTo>
                  <a:pt x="0" y="734568"/>
                </a:moveTo>
                <a:lnTo>
                  <a:pt x="12192000" y="734568"/>
                </a:lnTo>
                <a:lnTo>
                  <a:pt x="12192000" y="0"/>
                </a:lnTo>
                <a:lnTo>
                  <a:pt x="0" y="0"/>
                </a:lnTo>
                <a:lnTo>
                  <a:pt x="0" y="734568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5819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90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645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4168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680720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72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680085"/>
          </a:xfrm>
          <a:custGeom>
            <a:avLst/>
            <a:gdLst/>
            <a:ahLst/>
            <a:cxnLst/>
            <a:rect l="l" t="t" r="r" b="b"/>
            <a:pathLst>
              <a:path h="680085">
                <a:moveTo>
                  <a:pt x="0" y="0"/>
                </a:moveTo>
                <a:lnTo>
                  <a:pt x="0" y="679703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72212"/>
            <a:ext cx="2663951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064257"/>
            <a:ext cx="10415270" cy="2666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52941"/>
              <a:buFont typeface="Wingdings"/>
              <a:buChar char=""/>
              <a:tabLst>
                <a:tab pos="376555" algn="l"/>
                <a:tab pos="377825" algn="l"/>
              </a:tabLst>
            </a:pPr>
            <a:r>
              <a:rPr dirty="0"/>
              <a:t>	</a:t>
            </a:r>
            <a:r>
              <a:rPr sz="3400" spc="-5" dirty="0">
                <a:latin typeface="Lucida Sans Unicode"/>
                <a:cs typeface="Lucida Sans Unicode"/>
              </a:rPr>
              <a:t>One of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most </a:t>
            </a:r>
            <a:r>
              <a:rPr sz="3400" spc="-10" dirty="0">
                <a:latin typeface="Lucida Sans Unicode"/>
                <a:cs typeface="Lucida Sans Unicode"/>
              </a:rPr>
              <a:t>common example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biosensor  </a:t>
            </a:r>
            <a:r>
              <a:rPr sz="3400" spc="-5" dirty="0">
                <a:latin typeface="Lucida Sans Unicode"/>
                <a:cs typeface="Lucida Sans Unicode"/>
              </a:rPr>
              <a:t>is</a:t>
            </a:r>
            <a:r>
              <a:rPr sz="3400" spc="1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Glucometer</a:t>
            </a:r>
            <a:r>
              <a:rPr sz="3400" spc="-5" dirty="0">
                <a:latin typeface="Lucida Sans Unicode"/>
                <a:cs typeface="Lucida Sans Unicode"/>
              </a:rPr>
              <a:t>.</a:t>
            </a:r>
            <a:endParaRPr sz="3400">
              <a:latin typeface="Lucida Sans Unicode"/>
              <a:cs typeface="Lucida Sans Unicode"/>
            </a:endParaRPr>
          </a:p>
          <a:p>
            <a:pPr marL="268605" marR="22225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6225" algn="l"/>
              </a:tabLst>
            </a:pPr>
            <a:r>
              <a:rPr sz="34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Glucometer </a:t>
            </a:r>
            <a:r>
              <a:rPr sz="3400" spc="-5" dirty="0">
                <a:latin typeface="Lucida Sans Unicode"/>
                <a:cs typeface="Lucida Sans Unicode"/>
              </a:rPr>
              <a:t>—› Glucometer is a medical </a:t>
            </a:r>
            <a:r>
              <a:rPr sz="3400" spc="-10" dirty="0">
                <a:latin typeface="Lucida Sans Unicode"/>
                <a:cs typeface="Lucida Sans Unicode"/>
              </a:rPr>
              <a:t>device  </a:t>
            </a:r>
            <a:r>
              <a:rPr sz="3400" spc="-5" dirty="0">
                <a:latin typeface="Lucida Sans Unicode"/>
                <a:cs typeface="Lucida Sans Unicode"/>
              </a:rPr>
              <a:t>for determining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approximate concentration  of glucose in </a:t>
            </a:r>
            <a:r>
              <a:rPr sz="3400" dirty="0">
                <a:latin typeface="Lucida Sans Unicode"/>
                <a:cs typeface="Lucida Sans Unicode"/>
              </a:rPr>
              <a:t>the</a:t>
            </a:r>
            <a:r>
              <a:rPr sz="3400" spc="4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blood.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37870"/>
          </a:xfrm>
          <a:custGeom>
            <a:avLst/>
            <a:gdLst/>
            <a:ahLst/>
            <a:cxnLst/>
            <a:rect l="l" t="t" r="r" b="b"/>
            <a:pathLst>
              <a:path w="12192000" h="737870">
                <a:moveTo>
                  <a:pt x="0" y="737615"/>
                </a:moveTo>
                <a:lnTo>
                  <a:pt x="12192000" y="737615"/>
                </a:lnTo>
                <a:lnTo>
                  <a:pt x="12192000" y="0"/>
                </a:lnTo>
                <a:lnTo>
                  <a:pt x="0" y="0"/>
                </a:lnTo>
                <a:lnTo>
                  <a:pt x="0" y="737615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279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0"/>
            <a:ext cx="0" cy="732790"/>
          </a:xfrm>
          <a:custGeom>
            <a:avLst/>
            <a:gdLst/>
            <a:ahLst/>
            <a:cxnLst/>
            <a:rect l="l" t="t" r="r" b="b"/>
            <a:pathLst>
              <a:path h="732790">
                <a:moveTo>
                  <a:pt x="0" y="0"/>
                </a:moveTo>
                <a:lnTo>
                  <a:pt x="0" y="73278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0"/>
            <a:ext cx="0" cy="732155"/>
          </a:xfrm>
          <a:custGeom>
            <a:avLst/>
            <a:gdLst/>
            <a:ahLst/>
            <a:cxnLst/>
            <a:rect l="l" t="t" r="r" b="b"/>
            <a:pathLst>
              <a:path h="732155">
                <a:moveTo>
                  <a:pt x="0" y="0"/>
                </a:moveTo>
                <a:lnTo>
                  <a:pt x="0" y="732154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71564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13970"/>
            <a:ext cx="0" cy="695960"/>
          </a:xfrm>
          <a:custGeom>
            <a:avLst/>
            <a:gdLst/>
            <a:ahLst/>
            <a:cxnLst/>
            <a:rect l="l" t="t" r="r" b="b"/>
            <a:pathLst>
              <a:path h="695960">
                <a:moveTo>
                  <a:pt x="0" y="0"/>
                </a:moveTo>
                <a:lnTo>
                  <a:pt x="0" y="69595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825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13716"/>
            <a:ext cx="0" cy="696595"/>
          </a:xfrm>
          <a:custGeom>
            <a:avLst/>
            <a:gdLst/>
            <a:ahLst/>
            <a:cxnLst/>
            <a:rect l="l" t="t" r="r" b="b"/>
            <a:pathLst>
              <a:path h="696595">
                <a:moveTo>
                  <a:pt x="0" y="0"/>
                </a:moveTo>
                <a:lnTo>
                  <a:pt x="0" y="696467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167" y="137160"/>
            <a:ext cx="2663951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0" y="2826539"/>
            <a:ext cx="710472" cy="849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28" y="1589684"/>
            <a:ext cx="11282045" cy="43230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Food</a:t>
            </a:r>
            <a:r>
              <a:rPr sz="3400" spc="5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analysis: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There </a:t>
            </a:r>
            <a:r>
              <a:rPr sz="3400" spc="-10" dirty="0">
                <a:latin typeface="Lucida Sans Unicode"/>
                <a:cs typeface="Lucida Sans Unicode"/>
              </a:rPr>
              <a:t>are </a:t>
            </a:r>
            <a:r>
              <a:rPr sz="3400" spc="-5" dirty="0">
                <a:latin typeface="Lucida Sans Unicode"/>
                <a:cs typeface="Lucida Sans Unicode"/>
              </a:rPr>
              <a:t>several </a:t>
            </a:r>
            <a:r>
              <a:rPr sz="3400" spc="-10" dirty="0">
                <a:latin typeface="Lucida Sans Unicode"/>
                <a:cs typeface="Lucida Sans Unicode"/>
              </a:rPr>
              <a:t>applications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biosensors </a:t>
            </a:r>
            <a:r>
              <a:rPr sz="3400" spc="-5" dirty="0">
                <a:latin typeface="Lucida Sans Unicode"/>
                <a:cs typeface="Lucida Sans Unicode"/>
              </a:rPr>
              <a:t>in food  </a:t>
            </a:r>
            <a:r>
              <a:rPr sz="3400" spc="-10" dirty="0">
                <a:latin typeface="Lucida Sans Unicode"/>
                <a:cs typeface="Lucida Sans Unicode"/>
              </a:rPr>
              <a:t>analysis.</a:t>
            </a:r>
            <a:endParaRPr sz="3400">
              <a:latin typeface="Lucida Sans Unicode"/>
              <a:cs typeface="Lucida Sans Unicode"/>
            </a:endParaRPr>
          </a:p>
          <a:p>
            <a:pPr marL="268605" marR="8191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In food industries optics coated with </a:t>
            </a:r>
            <a:r>
              <a:rPr sz="3400" spc="-10" dirty="0">
                <a:latin typeface="Lucida Sans Unicode"/>
                <a:cs typeface="Lucida Sans Unicode"/>
              </a:rPr>
              <a:t>antibodies are  commonly </a:t>
            </a:r>
            <a:r>
              <a:rPr sz="3400" spc="-5" dirty="0">
                <a:latin typeface="Lucida Sans Unicode"/>
                <a:cs typeface="Lucida Sans Unicode"/>
              </a:rPr>
              <a:t>used to detect </a:t>
            </a:r>
            <a:r>
              <a:rPr sz="3400" spc="-10" dirty="0">
                <a:latin typeface="Lucida Sans Unicode"/>
                <a:cs typeface="Lucida Sans Unicode"/>
              </a:rPr>
              <a:t>pathogens and </a:t>
            </a:r>
            <a:r>
              <a:rPr sz="3400" spc="-5" dirty="0">
                <a:latin typeface="Lucida Sans Unicode"/>
                <a:cs typeface="Lucida Sans Unicode"/>
              </a:rPr>
              <a:t>food  toxins. Commonly </a:t>
            </a:r>
            <a:r>
              <a:rPr sz="3400" spc="-10" dirty="0">
                <a:latin typeface="Lucida Sans Unicode"/>
                <a:cs typeface="Lucida Sans Unicode"/>
              </a:rPr>
              <a:t>the light </a:t>
            </a:r>
            <a:r>
              <a:rPr sz="3400" spc="-5" dirty="0">
                <a:latin typeface="Lucida Sans Unicode"/>
                <a:cs typeface="Lucida Sans Unicode"/>
              </a:rPr>
              <a:t>system in </a:t>
            </a:r>
            <a:r>
              <a:rPr sz="3400" spc="-10" dirty="0">
                <a:latin typeface="Lucida Sans Unicode"/>
                <a:cs typeface="Lucida Sans Unicode"/>
              </a:rPr>
              <a:t>these  biosensors </a:t>
            </a:r>
            <a:r>
              <a:rPr sz="3400" spc="-5" dirty="0">
                <a:latin typeface="Lucida Sans Unicode"/>
                <a:cs typeface="Lucida Sans Unicode"/>
              </a:rPr>
              <a:t>in fluorescence, this type of </a:t>
            </a:r>
            <a:r>
              <a:rPr sz="3400" spc="-10" dirty="0">
                <a:latin typeface="Lucida Sans Unicode"/>
                <a:cs typeface="Lucida Sans Unicode"/>
              </a:rPr>
              <a:t>optical  </a:t>
            </a:r>
            <a:r>
              <a:rPr sz="3400" spc="-5" dirty="0">
                <a:latin typeface="Lucida Sans Unicode"/>
                <a:cs typeface="Lucida Sans Unicode"/>
              </a:rPr>
              <a:t>measurement </a:t>
            </a:r>
            <a:r>
              <a:rPr sz="3400" spc="-10" dirty="0">
                <a:latin typeface="Lucida Sans Unicode"/>
                <a:cs typeface="Lucida Sans Unicode"/>
              </a:rPr>
              <a:t>can greatly amplify the</a:t>
            </a:r>
            <a:r>
              <a:rPr sz="3400" spc="13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signal.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"/>
            <a:ext cx="12192000" cy="722630"/>
          </a:xfrm>
          <a:custGeom>
            <a:avLst/>
            <a:gdLst/>
            <a:ahLst/>
            <a:cxnLst/>
            <a:rect l="l" t="t" r="r" b="b"/>
            <a:pathLst>
              <a:path w="12192000" h="722630">
                <a:moveTo>
                  <a:pt x="0" y="722376"/>
                </a:moveTo>
                <a:lnTo>
                  <a:pt x="12192000" y="722376"/>
                </a:lnTo>
                <a:lnTo>
                  <a:pt x="12192000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279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0320"/>
            <a:ext cx="0" cy="712470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6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0320"/>
          </a:xfrm>
          <a:custGeom>
            <a:avLst/>
            <a:gdLst/>
            <a:ahLst/>
            <a:cxnLst/>
            <a:rect l="l" t="t" r="r" b="b"/>
            <a:pathLst>
              <a:path w="12192000" h="20320">
                <a:moveTo>
                  <a:pt x="0" y="20319"/>
                </a:moveTo>
                <a:lnTo>
                  <a:pt x="12192000" y="20319"/>
                </a:lnTo>
                <a:lnTo>
                  <a:pt x="1219200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0700"/>
            <a:ext cx="0" cy="711835"/>
          </a:xfrm>
          <a:custGeom>
            <a:avLst/>
            <a:gdLst/>
            <a:ahLst/>
            <a:cxnLst/>
            <a:rect l="l" t="t" r="r" b="b"/>
            <a:pathLst>
              <a:path h="711835">
                <a:moveTo>
                  <a:pt x="0" y="0"/>
                </a:moveTo>
                <a:lnTo>
                  <a:pt x="0" y="711453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1564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318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3746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2671"/>
            <a:ext cx="0" cy="668020"/>
          </a:xfrm>
          <a:custGeom>
            <a:avLst/>
            <a:gdLst/>
            <a:ahLst/>
            <a:cxnLst/>
            <a:rect l="l" t="t" r="r" b="b"/>
            <a:pathLst>
              <a:path h="668020">
                <a:moveTo>
                  <a:pt x="0" y="0"/>
                </a:moveTo>
                <a:lnTo>
                  <a:pt x="0" y="667512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50876"/>
            <a:ext cx="2663951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962" y="2250566"/>
            <a:ext cx="11360150" cy="32867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DNA</a:t>
            </a: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Biosensors: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In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future </a:t>
            </a:r>
            <a:r>
              <a:rPr sz="3400" spc="-10" dirty="0">
                <a:latin typeface="Lucida Sans Unicode"/>
                <a:cs typeface="Lucida Sans Unicode"/>
              </a:rPr>
              <a:t>DNA </a:t>
            </a:r>
            <a:r>
              <a:rPr sz="3400" spc="-5" dirty="0">
                <a:latin typeface="Lucida Sans Unicode"/>
                <a:cs typeface="Lucida Sans Unicode"/>
              </a:rPr>
              <a:t>will find use as a versatile material  from scientists </a:t>
            </a:r>
            <a:r>
              <a:rPr sz="3400" spc="-10" dirty="0">
                <a:latin typeface="Lucida Sans Unicode"/>
                <a:cs typeface="Lucida Sans Unicode"/>
              </a:rPr>
              <a:t>can </a:t>
            </a:r>
            <a:r>
              <a:rPr sz="3400" spc="-5" dirty="0">
                <a:latin typeface="Lucida Sans Unicode"/>
                <a:cs typeface="Lucida Sans Unicode"/>
              </a:rPr>
              <a:t>craft</a:t>
            </a:r>
            <a:r>
              <a:rPr sz="3400" spc="4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biosensors.</a:t>
            </a:r>
            <a:endParaRPr sz="3400">
              <a:latin typeface="Lucida Sans Unicode"/>
              <a:cs typeface="Lucida Sans Unicode"/>
            </a:endParaRPr>
          </a:p>
          <a:p>
            <a:pPr marL="268605" marR="5397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DNA biosensors can </a:t>
            </a:r>
            <a:r>
              <a:rPr sz="3400" spc="-5" dirty="0">
                <a:latin typeface="Lucida Sans Unicode"/>
                <a:cs typeface="Lucida Sans Unicode"/>
              </a:rPr>
              <a:t>theoretically be used for  medical </a:t>
            </a:r>
            <a:r>
              <a:rPr sz="3400" spc="-10" dirty="0">
                <a:latin typeface="Lucida Sans Unicode"/>
                <a:cs typeface="Lucida Sans Unicode"/>
              </a:rPr>
              <a:t>diagnostics, </a:t>
            </a:r>
            <a:r>
              <a:rPr sz="3400" spc="-5" dirty="0">
                <a:latin typeface="Lucida Sans Unicode"/>
                <a:cs typeface="Lucida Sans Unicode"/>
              </a:rPr>
              <a:t>forensic science, </a:t>
            </a:r>
            <a:r>
              <a:rPr sz="3400" spc="-10" dirty="0">
                <a:latin typeface="Lucida Sans Unicode"/>
                <a:cs typeface="Lucida Sans Unicode"/>
              </a:rPr>
              <a:t>agriculture, or  even </a:t>
            </a:r>
            <a:r>
              <a:rPr sz="3400" spc="-5" dirty="0">
                <a:latin typeface="Lucida Sans Unicode"/>
                <a:cs typeface="Lucida Sans Unicode"/>
              </a:rPr>
              <a:t>environmental clean-up</a:t>
            </a:r>
            <a:r>
              <a:rPr sz="3400" spc="7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efforts.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"/>
            <a:ext cx="12192000" cy="730250"/>
          </a:xfrm>
          <a:custGeom>
            <a:avLst/>
            <a:gdLst/>
            <a:ahLst/>
            <a:cxnLst/>
            <a:rect l="l" t="t" r="r" b="b"/>
            <a:pathLst>
              <a:path w="12192000" h="730250">
                <a:moveTo>
                  <a:pt x="0" y="729995"/>
                </a:moveTo>
                <a:lnTo>
                  <a:pt x="12192000" y="729995"/>
                </a:lnTo>
                <a:lnTo>
                  <a:pt x="12192000" y="0"/>
                </a:lnTo>
                <a:lnTo>
                  <a:pt x="0" y="0"/>
                </a:lnTo>
                <a:lnTo>
                  <a:pt x="0" y="729995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279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12700"/>
            <a:ext cx="0" cy="720090"/>
          </a:xfrm>
          <a:custGeom>
            <a:avLst/>
            <a:gdLst/>
            <a:ahLst/>
            <a:cxnLst/>
            <a:rect l="l" t="t" r="r" b="b"/>
            <a:pathLst>
              <a:path h="720090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1308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074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1564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35559"/>
            <a:ext cx="0" cy="674370"/>
          </a:xfrm>
          <a:custGeom>
            <a:avLst/>
            <a:gdLst/>
            <a:ahLst/>
            <a:cxnLst/>
            <a:rect l="l" t="t" r="r" b="b"/>
            <a:pathLst>
              <a:path h="674370">
                <a:moveTo>
                  <a:pt x="0" y="0"/>
                </a:moveTo>
                <a:lnTo>
                  <a:pt x="0" y="67437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2984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35051"/>
            <a:ext cx="0" cy="675640"/>
          </a:xfrm>
          <a:custGeom>
            <a:avLst/>
            <a:gdLst/>
            <a:ahLst/>
            <a:cxnLst/>
            <a:rect l="l" t="t" r="r" b="b"/>
            <a:pathLst>
              <a:path h="675640">
                <a:moveTo>
                  <a:pt x="0" y="0"/>
                </a:moveTo>
                <a:lnTo>
                  <a:pt x="0" y="675132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46304"/>
            <a:ext cx="2663951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805" y="2041398"/>
            <a:ext cx="11338560" cy="31724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68605" marR="320675" indent="-256540" algn="just">
              <a:lnSpc>
                <a:spcPct val="98800"/>
              </a:lnSpc>
              <a:spcBef>
                <a:spcPts val="14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DNA biosensors are complicated </a:t>
            </a:r>
            <a:r>
              <a:rPr sz="3400" dirty="0">
                <a:latin typeface="Lucida Sans Unicode"/>
                <a:cs typeface="Lucida Sans Unicode"/>
              </a:rPr>
              <a:t>mini-machines </a:t>
            </a:r>
            <a:r>
              <a:rPr sz="3400" spc="-5" dirty="0">
                <a:latin typeface="Wingdings"/>
                <a:cs typeface="Wingdings"/>
              </a:rPr>
              <a:t></a:t>
            </a:r>
            <a:r>
              <a:rPr sz="3400" spc="-5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consisting </a:t>
            </a:r>
            <a:r>
              <a:rPr sz="3400" spc="-5" dirty="0">
                <a:latin typeface="Lucida Sans Unicode"/>
                <a:cs typeface="Lucida Sans Unicode"/>
              </a:rPr>
              <a:t>of sensing elements, micro </a:t>
            </a:r>
            <a:r>
              <a:rPr sz="3400" spc="-10" dirty="0">
                <a:latin typeface="Lucida Sans Unicode"/>
                <a:cs typeface="Lucida Sans Unicode"/>
              </a:rPr>
              <a:t>lasers, and </a:t>
            </a:r>
            <a:r>
              <a:rPr sz="3400" spc="-5" dirty="0">
                <a:latin typeface="Lucida Sans Unicode"/>
                <a:cs typeface="Lucida Sans Unicode"/>
              </a:rPr>
              <a:t>a  signal</a:t>
            </a:r>
            <a:r>
              <a:rPr sz="3400" spc="2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generator.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At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heart of </a:t>
            </a:r>
            <a:r>
              <a:rPr sz="3400" spc="-10" dirty="0">
                <a:latin typeface="Lucida Sans Unicode"/>
                <a:cs typeface="Lucida Sans Unicode"/>
              </a:rPr>
              <a:t>DNA biosensor </a:t>
            </a:r>
            <a:r>
              <a:rPr sz="3400" spc="-5" dirty="0">
                <a:latin typeface="Lucida Sans Unicode"/>
                <a:cs typeface="Lucida Sans Unicode"/>
              </a:rPr>
              <a:t>function is the fact  </a:t>
            </a:r>
            <a:r>
              <a:rPr sz="3400" spc="-10" dirty="0">
                <a:latin typeface="Lucida Sans Unicode"/>
                <a:cs typeface="Lucida Sans Unicode"/>
              </a:rPr>
              <a:t>that two </a:t>
            </a:r>
            <a:r>
              <a:rPr sz="3400" spc="-5" dirty="0">
                <a:latin typeface="Lucida Sans Unicode"/>
                <a:cs typeface="Lucida Sans Unicode"/>
              </a:rPr>
              <a:t>strands </a:t>
            </a:r>
            <a:r>
              <a:rPr sz="3400" spc="-10" dirty="0">
                <a:latin typeface="Lucida Sans Unicode"/>
                <a:cs typeface="Lucida Sans Unicode"/>
              </a:rPr>
              <a:t>DNA </a:t>
            </a:r>
            <a:r>
              <a:rPr sz="3400" spc="-5" dirty="0">
                <a:latin typeface="Lucida Sans Unicode"/>
                <a:cs typeface="Lucida Sans Unicode"/>
              </a:rPr>
              <a:t>stick to </a:t>
            </a:r>
            <a:r>
              <a:rPr sz="3400" spc="-10" dirty="0">
                <a:latin typeface="Lucida Sans Unicode"/>
                <a:cs typeface="Lucida Sans Unicode"/>
              </a:rPr>
              <a:t>each </a:t>
            </a:r>
            <a:r>
              <a:rPr sz="3400" spc="-5" dirty="0">
                <a:latin typeface="Lucida Sans Unicode"/>
                <a:cs typeface="Lucida Sans Unicode"/>
              </a:rPr>
              <a:t>other by </a:t>
            </a:r>
            <a:r>
              <a:rPr sz="3400" spc="-10" dirty="0">
                <a:latin typeface="Lucida Sans Unicode"/>
                <a:cs typeface="Lucida Sans Unicode"/>
              </a:rPr>
              <a:t>virtue of  chemical attractive</a:t>
            </a:r>
            <a:r>
              <a:rPr sz="3400" spc="3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forces.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335"/>
            <a:ext cx="12192000" cy="716280"/>
          </a:xfrm>
          <a:custGeom>
            <a:avLst/>
            <a:gdLst/>
            <a:ahLst/>
            <a:cxnLst/>
            <a:rect l="l" t="t" r="r" b="b"/>
            <a:pathLst>
              <a:path w="12192000" h="716280">
                <a:moveTo>
                  <a:pt x="0" y="716280"/>
                </a:moveTo>
                <a:lnTo>
                  <a:pt x="12192000" y="716280"/>
                </a:lnTo>
                <a:lnTo>
                  <a:pt x="12192000" y="0"/>
                </a:lnTo>
                <a:lnTo>
                  <a:pt x="0" y="0"/>
                </a:lnTo>
                <a:lnTo>
                  <a:pt x="0" y="71628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3279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666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1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6670"/>
          </a:xfrm>
          <a:custGeom>
            <a:avLst/>
            <a:gdLst/>
            <a:ahLst/>
            <a:cxnLst/>
            <a:rect l="l" t="t" r="r" b="b"/>
            <a:pathLst>
              <a:path w="12192000" h="26670">
                <a:moveTo>
                  <a:pt x="0" y="26669"/>
                </a:moveTo>
                <a:lnTo>
                  <a:pt x="12192000" y="26669"/>
                </a:lnTo>
                <a:lnTo>
                  <a:pt x="12192000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6796"/>
            <a:ext cx="0" cy="705485"/>
          </a:xfrm>
          <a:custGeom>
            <a:avLst/>
            <a:gdLst/>
            <a:ahLst/>
            <a:cxnLst/>
            <a:rect l="l" t="t" r="r" b="b"/>
            <a:pathLst>
              <a:path h="705485">
                <a:moveTo>
                  <a:pt x="0" y="0"/>
                </a:moveTo>
                <a:lnTo>
                  <a:pt x="0" y="705357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1564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8259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67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4318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8767"/>
            <a:ext cx="0" cy="6616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415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53923"/>
            <a:ext cx="2663951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521" y="1978304"/>
            <a:ext cx="11289665" cy="385635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Microbial</a:t>
            </a:r>
            <a:r>
              <a:rPr sz="3400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Biosensors:</a:t>
            </a:r>
            <a:endParaRPr sz="3400">
              <a:latin typeface="Lucida Sans Unicode"/>
              <a:cs typeface="Lucida Sans Unicode"/>
            </a:endParaRPr>
          </a:p>
          <a:p>
            <a:pPr marL="268605" marR="122491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Using biological engineering </a:t>
            </a:r>
            <a:r>
              <a:rPr sz="3400" spc="-10" dirty="0">
                <a:latin typeface="Lucida Sans Unicode"/>
                <a:cs typeface="Lucida Sans Unicode"/>
              </a:rPr>
              <a:t>researchers </a:t>
            </a:r>
            <a:r>
              <a:rPr sz="3400" spc="-5" dirty="0">
                <a:latin typeface="Lucida Sans Unicode"/>
                <a:cs typeface="Lucida Sans Unicode"/>
              </a:rPr>
              <a:t>have  </a:t>
            </a:r>
            <a:r>
              <a:rPr sz="3400" spc="-10" dirty="0">
                <a:latin typeface="Lucida Sans Unicode"/>
                <a:cs typeface="Lucida Sans Unicode"/>
              </a:rPr>
              <a:t>created </a:t>
            </a:r>
            <a:r>
              <a:rPr sz="3400" spc="-5" dirty="0">
                <a:latin typeface="Lucida Sans Unicode"/>
                <a:cs typeface="Lucida Sans Unicode"/>
              </a:rPr>
              <a:t>many microbial</a:t>
            </a:r>
            <a:r>
              <a:rPr sz="3400" spc="2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biosensor.</a:t>
            </a:r>
            <a:endParaRPr sz="3400">
              <a:latin typeface="Lucida Sans Unicode"/>
              <a:cs typeface="Lucida Sans Unicode"/>
            </a:endParaRPr>
          </a:p>
          <a:p>
            <a:pPr marL="268605" marR="2159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E.g. </a:t>
            </a:r>
            <a:r>
              <a:rPr sz="34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Arsenic </a:t>
            </a:r>
            <a:r>
              <a:rPr sz="3400" spc="-10" dirty="0">
                <a:solidFill>
                  <a:srgbClr val="FFC000"/>
                </a:solidFill>
                <a:latin typeface="Lucida Sans Unicode"/>
                <a:cs typeface="Lucida Sans Unicode"/>
              </a:rPr>
              <a:t>biosensor </a:t>
            </a:r>
            <a:r>
              <a:rPr sz="3400" spc="-5" dirty="0">
                <a:latin typeface="Lucida Sans Unicode"/>
                <a:cs typeface="Lucida Sans Unicode"/>
              </a:rPr>
              <a:t>to detect arsenic </a:t>
            </a:r>
            <a:r>
              <a:rPr sz="3400" spc="-10" dirty="0">
                <a:latin typeface="Lucida Sans Unicode"/>
                <a:cs typeface="Lucida Sans Unicode"/>
              </a:rPr>
              <a:t>they </a:t>
            </a:r>
            <a:r>
              <a:rPr sz="3400" spc="-5" dirty="0">
                <a:latin typeface="Lucida Sans Unicode"/>
                <a:cs typeface="Lucida Sans Unicode"/>
              </a:rPr>
              <a:t>use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1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34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Ars</a:t>
            </a:r>
            <a:r>
              <a:rPr sz="3400" spc="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34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operon</a:t>
            </a:r>
            <a:r>
              <a:rPr sz="3400" spc="-5" dirty="0">
                <a:latin typeface="Lucida Sans Unicode"/>
                <a:cs typeface="Lucida Sans Unicode"/>
              </a:rPr>
              <a:t>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289560">
              <a:lnSpc>
                <a:spcPct val="100000"/>
              </a:lnSpc>
              <a:spcBef>
                <a:spcPts val="405"/>
              </a:spcBef>
            </a:pPr>
            <a:r>
              <a:rPr sz="3400" spc="-5" dirty="0">
                <a:latin typeface="Lucida Sans Unicode"/>
                <a:cs typeface="Lucida Sans Unicode"/>
              </a:rPr>
              <a:t>using </a:t>
            </a:r>
            <a:r>
              <a:rPr sz="3400" spc="-10" dirty="0">
                <a:latin typeface="Lucida Sans Unicode"/>
                <a:cs typeface="Lucida Sans Unicode"/>
              </a:rPr>
              <a:t>bacteria, researchers </a:t>
            </a:r>
            <a:r>
              <a:rPr sz="3400" spc="-5" dirty="0">
                <a:latin typeface="Lucida Sans Unicode"/>
                <a:cs typeface="Lucida Sans Unicode"/>
              </a:rPr>
              <a:t>can detect </a:t>
            </a:r>
            <a:r>
              <a:rPr sz="3400" spc="-10" dirty="0">
                <a:latin typeface="Lucida Sans Unicode"/>
                <a:cs typeface="Lucida Sans Unicode"/>
              </a:rPr>
              <a:t>pollutants in  samples.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"/>
            <a:ext cx="12192000" cy="744220"/>
          </a:xfrm>
          <a:custGeom>
            <a:avLst/>
            <a:gdLst/>
            <a:ahLst/>
            <a:cxnLst/>
            <a:rect l="l" t="t" r="r" b="b"/>
            <a:pathLst>
              <a:path w="12192000" h="744220">
                <a:moveTo>
                  <a:pt x="0" y="743712"/>
                </a:moveTo>
                <a:lnTo>
                  <a:pt x="12192000" y="743712"/>
                </a:lnTo>
                <a:lnTo>
                  <a:pt x="12192000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4549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12700"/>
            <a:ext cx="0" cy="732790"/>
          </a:xfrm>
          <a:custGeom>
            <a:avLst/>
            <a:gdLst/>
            <a:ahLst/>
            <a:cxnLst/>
            <a:rect l="l" t="t" r="r" b="b"/>
            <a:pathLst>
              <a:path h="732790">
                <a:moveTo>
                  <a:pt x="0" y="0"/>
                </a:moveTo>
                <a:lnTo>
                  <a:pt x="0" y="73278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13080"/>
            <a:ext cx="0" cy="732790"/>
          </a:xfrm>
          <a:custGeom>
            <a:avLst/>
            <a:gdLst/>
            <a:ahLst/>
            <a:cxnLst/>
            <a:rect l="l" t="t" r="r" b="b"/>
            <a:pathLst>
              <a:path h="732790">
                <a:moveTo>
                  <a:pt x="0" y="0"/>
                </a:moveTo>
                <a:lnTo>
                  <a:pt x="0" y="732790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296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35559"/>
            <a:ext cx="0" cy="688340"/>
          </a:xfrm>
          <a:custGeom>
            <a:avLst/>
            <a:gdLst/>
            <a:ahLst/>
            <a:cxnLst/>
            <a:rect l="l" t="t" r="r" b="b"/>
            <a:pathLst>
              <a:path h="688340">
                <a:moveTo>
                  <a:pt x="0" y="0"/>
                </a:moveTo>
                <a:lnTo>
                  <a:pt x="0" y="68834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2984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35051"/>
            <a:ext cx="0" cy="688975"/>
          </a:xfrm>
          <a:custGeom>
            <a:avLst/>
            <a:gdLst/>
            <a:ahLst/>
            <a:cxnLst/>
            <a:rect l="l" t="t" r="r" b="b"/>
            <a:pathLst>
              <a:path h="688975">
                <a:moveTo>
                  <a:pt x="0" y="0"/>
                </a:moveTo>
                <a:lnTo>
                  <a:pt x="0" y="688848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167" y="153923"/>
            <a:ext cx="2663951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69" y="3090799"/>
            <a:ext cx="11487150" cy="34531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4445" algn="ctr">
              <a:lnSpc>
                <a:spcPct val="100400"/>
              </a:lnSpc>
              <a:spcBef>
                <a:spcPts val="85"/>
              </a:spcBef>
            </a:pPr>
            <a:r>
              <a:rPr sz="3200" dirty="0">
                <a:latin typeface="Lucida Sans Unicode"/>
                <a:cs typeface="Lucida Sans Unicode"/>
              </a:rPr>
              <a:t>According </a:t>
            </a:r>
            <a:r>
              <a:rPr sz="3200" spc="-5" dirty="0">
                <a:latin typeface="Lucida Sans Unicode"/>
                <a:cs typeface="Lucida Sans Unicode"/>
              </a:rPr>
              <a:t>to the international </a:t>
            </a:r>
            <a:r>
              <a:rPr sz="3200" dirty="0">
                <a:latin typeface="Lucida Sans Unicode"/>
                <a:cs typeface="Lucida Sans Unicode"/>
              </a:rPr>
              <a:t>Society for </a:t>
            </a:r>
            <a:r>
              <a:rPr sz="3200" spc="-5" dirty="0">
                <a:latin typeface="Lucida Sans Unicode"/>
                <a:cs typeface="Lucida Sans Unicode"/>
              </a:rPr>
              <a:t>environmental  </a:t>
            </a:r>
            <a:r>
              <a:rPr sz="3200" dirty="0">
                <a:latin typeface="Lucida Sans Unicode"/>
                <a:cs typeface="Lucida Sans Unicode"/>
              </a:rPr>
              <a:t>Biotechnology </a:t>
            </a:r>
            <a:r>
              <a:rPr sz="3200" spc="-5" dirty="0">
                <a:latin typeface="Lucida Sans Unicode"/>
                <a:cs typeface="Lucida Sans Unicode"/>
              </a:rPr>
              <a:t>the environmental Biotechnology is defined  </a:t>
            </a:r>
            <a:r>
              <a:rPr sz="3200" dirty="0">
                <a:latin typeface="Lucida Sans Unicode"/>
                <a:cs typeface="Lucida Sans Unicode"/>
              </a:rPr>
              <a:t>as an </a:t>
            </a:r>
            <a:r>
              <a:rPr sz="3200" spc="-5" dirty="0">
                <a:latin typeface="Lucida Sans Unicode"/>
                <a:cs typeface="Lucida Sans Unicode"/>
              </a:rPr>
              <a:t>environment that </a:t>
            </a:r>
            <a:r>
              <a:rPr sz="3200" dirty="0">
                <a:latin typeface="Lucida Sans Unicode"/>
                <a:cs typeface="Lucida Sans Unicode"/>
              </a:rPr>
              <a:t>helps to </a:t>
            </a:r>
            <a:r>
              <a:rPr sz="3200" spc="-5" dirty="0">
                <a:latin typeface="Lucida Sans Unicode"/>
                <a:cs typeface="Lucida Sans Unicode"/>
              </a:rPr>
              <a:t>develop, efficiently </a:t>
            </a:r>
            <a:r>
              <a:rPr sz="3200" dirty="0">
                <a:latin typeface="Lucida Sans Unicode"/>
                <a:cs typeface="Lucida Sans Unicode"/>
              </a:rPr>
              <a:t>use  </a:t>
            </a:r>
            <a:r>
              <a:rPr sz="3200" spc="-5" dirty="0">
                <a:latin typeface="Lucida Sans Unicode"/>
                <a:cs typeface="Lucida Sans Unicode"/>
              </a:rPr>
              <a:t>and regulate </a:t>
            </a:r>
            <a:r>
              <a:rPr sz="3200" dirty="0">
                <a:latin typeface="Lucida Sans Unicode"/>
                <a:cs typeface="Lucida Sans Unicode"/>
              </a:rPr>
              <a:t>the </a:t>
            </a:r>
            <a:r>
              <a:rPr sz="3200" spc="-5" dirty="0">
                <a:latin typeface="Lucida Sans Unicode"/>
                <a:cs typeface="Lucida Sans Unicode"/>
              </a:rPr>
              <a:t>biological </a:t>
            </a:r>
            <a:r>
              <a:rPr sz="3200" dirty="0">
                <a:latin typeface="Lucida Sans Unicode"/>
                <a:cs typeface="Lucida Sans Unicode"/>
              </a:rPr>
              <a:t>systems </a:t>
            </a:r>
            <a:r>
              <a:rPr sz="3200" spc="-5" dirty="0">
                <a:latin typeface="Lucida Sans Unicode"/>
                <a:cs typeface="Lucida Sans Unicode"/>
              </a:rPr>
              <a:t>and prevent the  environment </a:t>
            </a:r>
            <a:r>
              <a:rPr sz="3200" dirty="0">
                <a:latin typeface="Lucida Sans Unicode"/>
                <a:cs typeface="Lucida Sans Unicode"/>
              </a:rPr>
              <a:t>from </a:t>
            </a:r>
            <a:r>
              <a:rPr sz="3200" spc="-5" dirty="0">
                <a:latin typeface="Lucida Sans Unicode"/>
                <a:cs typeface="Lucida Sans Unicode"/>
              </a:rPr>
              <a:t>pollution or from contamination of  land, air </a:t>
            </a:r>
            <a:r>
              <a:rPr sz="3200" dirty="0">
                <a:latin typeface="Lucida Sans Unicode"/>
                <a:cs typeface="Lucida Sans Unicode"/>
              </a:rPr>
              <a:t>and water have work </a:t>
            </a:r>
            <a:r>
              <a:rPr sz="3200" spc="-5" dirty="0">
                <a:latin typeface="Lucida Sans Unicode"/>
                <a:cs typeface="Lucida Sans Unicode"/>
              </a:rPr>
              <a:t>efficiently </a:t>
            </a:r>
            <a:r>
              <a:rPr sz="3200" dirty="0">
                <a:latin typeface="Lucida Sans Unicode"/>
                <a:cs typeface="Lucida Sans Unicode"/>
              </a:rPr>
              <a:t>to sustain </a:t>
            </a:r>
            <a:r>
              <a:rPr sz="3200" spc="-5" dirty="0">
                <a:latin typeface="Lucida Sans Unicode"/>
                <a:cs typeface="Lucida Sans Unicode"/>
              </a:rPr>
              <a:t>an  environment </a:t>
            </a:r>
            <a:r>
              <a:rPr sz="3200" dirty="0">
                <a:latin typeface="Lucida Sans Unicode"/>
                <a:cs typeface="Lucida Sans Unicode"/>
              </a:rPr>
              <a:t>friendly</a:t>
            </a:r>
            <a:r>
              <a:rPr sz="3200" spc="-2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Society.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432"/>
            <a:ext cx="12192000" cy="1050290"/>
          </a:xfrm>
          <a:custGeom>
            <a:avLst/>
            <a:gdLst/>
            <a:ahLst/>
            <a:cxnLst/>
            <a:rect l="l" t="t" r="r" b="b"/>
            <a:pathLst>
              <a:path w="12192000" h="1050290">
                <a:moveTo>
                  <a:pt x="0" y="1050036"/>
                </a:moveTo>
                <a:lnTo>
                  <a:pt x="12192000" y="1050036"/>
                </a:lnTo>
                <a:lnTo>
                  <a:pt x="12192000" y="0"/>
                </a:lnTo>
                <a:lnTo>
                  <a:pt x="0" y="0"/>
                </a:lnTo>
                <a:lnTo>
                  <a:pt x="0" y="1050036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7188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3019"/>
            <a:ext cx="0" cy="1038860"/>
          </a:xfrm>
          <a:custGeom>
            <a:avLst/>
            <a:gdLst/>
            <a:ahLst/>
            <a:cxnLst/>
            <a:rect l="l" t="t" r="r" b="b"/>
            <a:pathLst>
              <a:path h="1038860">
                <a:moveTo>
                  <a:pt x="0" y="0"/>
                </a:moveTo>
                <a:lnTo>
                  <a:pt x="0" y="103885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2892"/>
            <a:ext cx="0" cy="1039494"/>
          </a:xfrm>
          <a:custGeom>
            <a:avLst/>
            <a:gdLst/>
            <a:ahLst/>
            <a:cxnLst/>
            <a:rect l="l" t="t" r="r" b="b"/>
            <a:pathLst>
              <a:path h="1039494">
                <a:moveTo>
                  <a:pt x="0" y="0"/>
                </a:moveTo>
                <a:lnTo>
                  <a:pt x="0" y="1039113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1055369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4610"/>
            <a:ext cx="0" cy="995680"/>
          </a:xfrm>
          <a:custGeom>
            <a:avLst/>
            <a:gdLst/>
            <a:ahLst/>
            <a:cxnLst/>
            <a:rect l="l" t="t" r="r" b="b"/>
            <a:pathLst>
              <a:path h="995680">
                <a:moveTo>
                  <a:pt x="0" y="0"/>
                </a:moveTo>
                <a:lnTo>
                  <a:pt x="0" y="99568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4953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4864"/>
            <a:ext cx="0" cy="995680"/>
          </a:xfrm>
          <a:custGeom>
            <a:avLst/>
            <a:gdLst/>
            <a:ahLst/>
            <a:cxnLst/>
            <a:rect l="l" t="t" r="r" b="b"/>
            <a:pathLst>
              <a:path h="995680">
                <a:moveTo>
                  <a:pt x="0" y="0"/>
                </a:moveTo>
                <a:lnTo>
                  <a:pt x="0" y="995171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2480" marR="5080" indent="-2050414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INTRODUCTION </a:t>
            </a:r>
            <a:r>
              <a:rPr spc="5" dirty="0"/>
              <a:t>TO</a:t>
            </a:r>
            <a:r>
              <a:rPr spc="-125" dirty="0"/>
              <a:t> </a:t>
            </a:r>
            <a:r>
              <a:rPr dirty="0"/>
              <a:t>ENVIRONMENTAL  </a:t>
            </a:r>
            <a:r>
              <a:rPr spc="-5" dirty="0"/>
              <a:t>BIOTECHNOLOGY?</a:t>
            </a:r>
          </a:p>
        </p:txBody>
      </p:sp>
      <p:sp>
        <p:nvSpPr>
          <p:cNvPr id="13" name="object 13"/>
          <p:cNvSpPr/>
          <p:nvPr/>
        </p:nvSpPr>
        <p:spPr>
          <a:xfrm>
            <a:off x="2977895" y="1129283"/>
            <a:ext cx="5789676" cy="389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12192000" h="723900">
                <a:moveTo>
                  <a:pt x="0" y="723899"/>
                </a:moveTo>
                <a:lnTo>
                  <a:pt x="12192000" y="723899"/>
                </a:lnTo>
                <a:lnTo>
                  <a:pt x="12192000" y="0"/>
                </a:lnTo>
                <a:lnTo>
                  <a:pt x="0" y="0"/>
                </a:lnTo>
                <a:lnTo>
                  <a:pt x="0" y="723899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549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" y="33019"/>
            <a:ext cx="0" cy="712470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6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32892"/>
            <a:ext cx="0" cy="713105"/>
          </a:xfrm>
          <a:custGeom>
            <a:avLst/>
            <a:gdLst/>
            <a:ahLst/>
            <a:cxnLst/>
            <a:rect l="l" t="t" r="r" b="b"/>
            <a:pathLst>
              <a:path h="713105">
                <a:moveTo>
                  <a:pt x="0" y="0"/>
                </a:moveTo>
                <a:lnTo>
                  <a:pt x="0" y="712977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7296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54610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929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4953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54864"/>
            <a:ext cx="0" cy="669290"/>
          </a:xfrm>
          <a:custGeom>
            <a:avLst/>
            <a:gdLst/>
            <a:ahLst/>
            <a:cxnLst/>
            <a:rect l="l" t="t" r="r" b="b"/>
            <a:pathLst>
              <a:path h="669290">
                <a:moveTo>
                  <a:pt x="0" y="0"/>
                </a:moveTo>
                <a:lnTo>
                  <a:pt x="0" y="669035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7279" y="0"/>
            <a:ext cx="2404872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77790" y="36017"/>
            <a:ext cx="18345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B</a:t>
            </a:r>
            <a:r>
              <a:rPr sz="3600" spc="-10" dirty="0"/>
              <a:t>I</a:t>
            </a:r>
            <a:r>
              <a:rPr sz="3600" spc="5" dirty="0"/>
              <a:t>OF</a:t>
            </a:r>
            <a:r>
              <a:rPr sz="3600" spc="-5" dirty="0"/>
              <a:t>UEL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78739" y="3466591"/>
            <a:ext cx="11847195" cy="313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30504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534035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use of this </a:t>
            </a:r>
            <a:r>
              <a:rPr sz="3400" spc="-10" dirty="0">
                <a:latin typeface="Lucida Sans Unicode"/>
                <a:cs typeface="Lucida Sans Unicode"/>
              </a:rPr>
              <a:t>application </a:t>
            </a:r>
            <a:r>
              <a:rPr sz="3400" spc="-5" dirty="0">
                <a:latin typeface="Lucida Sans Unicode"/>
                <a:cs typeface="Lucida Sans Unicode"/>
              </a:rPr>
              <a:t>of Environment  Biotechnology is in </a:t>
            </a:r>
            <a:r>
              <a:rPr sz="3400" dirty="0">
                <a:latin typeface="Lucida Sans Unicode"/>
                <a:cs typeface="Lucida Sans Unicode"/>
              </a:rPr>
              <a:t>the </a:t>
            </a:r>
            <a:r>
              <a:rPr sz="3400" spc="-10" dirty="0">
                <a:latin typeface="Lucida Sans Unicode"/>
                <a:cs typeface="Lucida Sans Unicode"/>
              </a:rPr>
              <a:t>industrial, domestic </a:t>
            </a:r>
            <a:r>
              <a:rPr sz="3400" spc="-5" dirty="0">
                <a:latin typeface="Lucida Sans Unicode"/>
                <a:cs typeface="Lucida Sans Unicode"/>
              </a:rPr>
              <a:t>and space  sectors.</a:t>
            </a:r>
            <a:endParaRPr sz="3400">
              <a:latin typeface="Lucida Sans Unicode"/>
              <a:cs typeface="Lucida Sans Unicode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39814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As </a:t>
            </a:r>
            <a:r>
              <a:rPr sz="3400" spc="-10" dirty="0">
                <a:latin typeface="Lucida Sans Unicode"/>
                <a:cs typeface="Lucida Sans Unicode"/>
              </a:rPr>
              <a:t>per the </a:t>
            </a:r>
            <a:r>
              <a:rPr sz="3400" spc="-5" dirty="0">
                <a:latin typeface="Lucida Sans Unicode"/>
                <a:cs typeface="Lucida Sans Unicode"/>
              </a:rPr>
              <a:t>recent </a:t>
            </a:r>
            <a:r>
              <a:rPr sz="3400" dirty="0">
                <a:latin typeface="Lucida Sans Unicode"/>
                <a:cs typeface="Lucida Sans Unicode"/>
              </a:rPr>
              <a:t>need </a:t>
            </a:r>
            <a:r>
              <a:rPr sz="3400" spc="-5" dirty="0">
                <a:latin typeface="Lucida Sans Unicode"/>
                <a:cs typeface="Lucida Sans Unicode"/>
              </a:rPr>
              <a:t>it is concluded that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dirty="0">
                <a:latin typeface="Lucida Sans Unicode"/>
                <a:cs typeface="Lucida Sans Unicode"/>
              </a:rPr>
              <a:t>need </a:t>
            </a:r>
            <a:r>
              <a:rPr sz="3400" spc="-10" dirty="0">
                <a:latin typeface="Lucida Sans Unicode"/>
                <a:cs typeface="Lucida Sans Unicode"/>
              </a:rPr>
              <a:t>of  </a:t>
            </a:r>
            <a:r>
              <a:rPr sz="3400" spc="-5" dirty="0">
                <a:latin typeface="Lucida Sans Unicode"/>
                <a:cs typeface="Lucida Sans Unicode"/>
              </a:rPr>
              <a:t>clean </a:t>
            </a:r>
            <a:r>
              <a:rPr sz="3400" dirty="0">
                <a:latin typeface="Lucida Sans Unicode"/>
                <a:cs typeface="Lucida Sans Unicode"/>
              </a:rPr>
              <a:t>energy </a:t>
            </a:r>
            <a:r>
              <a:rPr sz="3400" spc="-5" dirty="0">
                <a:latin typeface="Lucida Sans Unicode"/>
                <a:cs typeface="Lucida Sans Unicode"/>
              </a:rPr>
              <a:t>out </a:t>
            </a:r>
            <a:r>
              <a:rPr sz="3400" dirty="0">
                <a:latin typeface="Lucida Sans Unicode"/>
                <a:cs typeface="Lucida Sans Unicode"/>
              </a:rPr>
              <a:t>of </a:t>
            </a:r>
            <a:r>
              <a:rPr sz="3400" spc="-5" dirty="0">
                <a:latin typeface="Lucida Sans Unicode"/>
                <a:cs typeface="Lucida Sans Unicode"/>
              </a:rPr>
              <a:t>these fuels and </a:t>
            </a:r>
            <a:r>
              <a:rPr sz="3400" spc="-10" dirty="0">
                <a:latin typeface="Lucida Sans Unicode"/>
                <a:cs typeface="Lucida Sans Unicode"/>
              </a:rPr>
              <a:t>alternative </a:t>
            </a:r>
            <a:r>
              <a:rPr sz="3400" spc="-5" dirty="0">
                <a:latin typeface="Lucida Sans Unicode"/>
                <a:cs typeface="Lucida Sans Unicode"/>
              </a:rPr>
              <a:t>ways </a:t>
            </a:r>
            <a:r>
              <a:rPr sz="3400" spc="-10" dirty="0">
                <a:latin typeface="Lucida Sans Unicode"/>
                <a:cs typeface="Lucida Sans Unicode"/>
              </a:rPr>
              <a:t>of  </a:t>
            </a:r>
            <a:r>
              <a:rPr sz="3400" spc="-5" dirty="0">
                <a:latin typeface="Lucida Sans Unicode"/>
                <a:cs typeface="Lucida Sans Unicode"/>
              </a:rPr>
              <a:t>finding </a:t>
            </a:r>
            <a:r>
              <a:rPr sz="3400" spc="-10" dirty="0">
                <a:latin typeface="Lucida Sans Unicode"/>
                <a:cs typeface="Lucida Sans Unicode"/>
              </a:rPr>
              <a:t>clean </a:t>
            </a:r>
            <a:r>
              <a:rPr sz="3400" spc="-5" dirty="0">
                <a:latin typeface="Lucida Sans Unicode"/>
                <a:cs typeface="Lucida Sans Unicode"/>
              </a:rPr>
              <a:t>energy is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dirty="0">
                <a:latin typeface="Lucida Sans Unicode"/>
                <a:cs typeface="Lucida Sans Unicode"/>
              </a:rPr>
              <a:t>need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the</a:t>
            </a:r>
            <a:r>
              <a:rPr sz="3400" spc="10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hour.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891539"/>
            <a:ext cx="3236976" cy="4425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805" y="2683001"/>
            <a:ext cx="10128885" cy="21361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68605" marR="114935" indent="-256540">
              <a:lnSpc>
                <a:spcPts val="3979"/>
              </a:lnSpc>
              <a:spcBef>
                <a:spcPts val="31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  <a:tab pos="298958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Biofuels</a:t>
            </a:r>
            <a:r>
              <a:rPr sz="3400" spc="1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are	</a:t>
            </a:r>
            <a:r>
              <a:rPr sz="3400" spc="-5" dirty="0">
                <a:latin typeface="Lucida Sans Unicode"/>
                <a:cs typeface="Lucida Sans Unicode"/>
              </a:rPr>
              <a:t>fuels </a:t>
            </a:r>
            <a:r>
              <a:rPr sz="3400" spc="-10" dirty="0">
                <a:latin typeface="Lucida Sans Unicode"/>
                <a:cs typeface="Lucida Sans Unicode"/>
              </a:rPr>
              <a:t>derived </a:t>
            </a:r>
            <a:r>
              <a:rPr sz="3400" spc="-5" dirty="0">
                <a:latin typeface="Lucida Sans Unicode"/>
                <a:cs typeface="Lucida Sans Unicode"/>
              </a:rPr>
              <a:t>from </a:t>
            </a:r>
            <a:r>
              <a:rPr sz="3400" spc="-10" dirty="0">
                <a:latin typeface="Lucida Sans Unicode"/>
                <a:cs typeface="Lucida Sans Unicode"/>
              </a:rPr>
              <a:t>biomass </a:t>
            </a:r>
            <a:r>
              <a:rPr sz="3400" spc="-10" dirty="0">
                <a:latin typeface="Wingdings"/>
                <a:cs typeface="Wingdings"/>
              </a:rPr>
              <a:t></a:t>
            </a:r>
            <a:r>
              <a:rPr sz="3400" spc="-10" dirty="0">
                <a:latin typeface="Lucida Sans Unicode"/>
                <a:cs typeface="Lucida Sans Unicode"/>
              </a:rPr>
              <a:t>any  </a:t>
            </a:r>
            <a:r>
              <a:rPr sz="3400" spc="-5" dirty="0">
                <a:latin typeface="Lucida Sans Unicode"/>
                <a:cs typeface="Lucida Sans Unicode"/>
              </a:rPr>
              <a:t>matter </a:t>
            </a:r>
            <a:r>
              <a:rPr sz="3400" spc="-10" dirty="0">
                <a:latin typeface="Lucida Sans Unicode"/>
                <a:cs typeface="Lucida Sans Unicode"/>
              </a:rPr>
              <a:t>derived </a:t>
            </a:r>
            <a:r>
              <a:rPr sz="3400" spc="-5" dirty="0">
                <a:latin typeface="Lucida Sans Unicode"/>
                <a:cs typeface="Lucida Sans Unicode"/>
              </a:rPr>
              <a:t>from plants or</a:t>
            </a:r>
            <a:r>
              <a:rPr sz="3400" spc="5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animals.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28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622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A fuel is nothing to more then something from  which we get</a:t>
            </a:r>
            <a:r>
              <a:rPr sz="3400" spc="4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energy.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335"/>
            <a:ext cx="12192000" cy="702945"/>
          </a:xfrm>
          <a:custGeom>
            <a:avLst/>
            <a:gdLst/>
            <a:ahLst/>
            <a:cxnLst/>
            <a:rect l="l" t="t" r="r" b="b"/>
            <a:pathLst>
              <a:path w="12192000" h="702945">
                <a:moveTo>
                  <a:pt x="0" y="702564"/>
                </a:moveTo>
                <a:lnTo>
                  <a:pt x="12192000" y="702564"/>
                </a:lnTo>
                <a:lnTo>
                  <a:pt x="12192000" y="0"/>
                </a:lnTo>
                <a:lnTo>
                  <a:pt x="0" y="0"/>
                </a:lnTo>
                <a:lnTo>
                  <a:pt x="0" y="702564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1881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6669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4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6670"/>
          </a:xfrm>
          <a:custGeom>
            <a:avLst/>
            <a:gdLst/>
            <a:ahLst/>
            <a:cxnLst/>
            <a:rect l="l" t="t" r="r" b="b"/>
            <a:pathLst>
              <a:path w="12192000" h="26670">
                <a:moveTo>
                  <a:pt x="0" y="26669"/>
                </a:moveTo>
                <a:lnTo>
                  <a:pt x="12192000" y="26669"/>
                </a:lnTo>
                <a:lnTo>
                  <a:pt x="12192000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6796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1641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0167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8259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70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4318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8767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699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1891" y="146304"/>
            <a:ext cx="1763267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119" y="2518917"/>
            <a:ext cx="10841990" cy="2604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1480" indent="-399415">
              <a:lnSpc>
                <a:spcPts val="4035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  <a:tab pos="8531860" algn="l"/>
              </a:tabLst>
            </a:pPr>
            <a:r>
              <a:rPr sz="3400" spc="-10" dirty="0">
                <a:solidFill>
                  <a:srgbClr val="FFC000"/>
                </a:solidFill>
                <a:latin typeface="Lucida Sans Unicode"/>
                <a:cs typeface="Lucida Sans Unicode"/>
              </a:rPr>
              <a:t>Biomass </a:t>
            </a:r>
            <a:r>
              <a:rPr sz="3400" spc="-5" dirty="0">
                <a:latin typeface="Wingdings"/>
                <a:cs typeface="Wingdings"/>
              </a:rPr>
              <a:t></a:t>
            </a:r>
            <a:r>
              <a:rPr sz="3400" spc="-5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biomass </a:t>
            </a:r>
            <a:r>
              <a:rPr sz="3400" spc="-5" dirty="0">
                <a:latin typeface="Lucida Sans Unicode"/>
                <a:cs typeface="Lucida Sans Unicode"/>
              </a:rPr>
              <a:t>is</a:t>
            </a:r>
            <a:r>
              <a:rPr sz="3400" spc="35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simply</a:t>
            </a:r>
            <a:r>
              <a:rPr sz="3400" spc="4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organic	</a:t>
            </a:r>
            <a:r>
              <a:rPr sz="3400" spc="-5" dirty="0">
                <a:latin typeface="Lucida Sans Unicode"/>
                <a:cs typeface="Lucida Sans Unicode"/>
              </a:rPr>
              <a:t>matter.</a:t>
            </a:r>
            <a:endParaRPr sz="3400">
              <a:latin typeface="Lucida Sans Unicode"/>
              <a:cs typeface="Lucida Sans Unicode"/>
            </a:endParaRPr>
          </a:p>
          <a:p>
            <a:pPr marL="268605" marR="208279">
              <a:lnSpc>
                <a:spcPts val="4079"/>
              </a:lnSpc>
              <a:spcBef>
                <a:spcPts val="90"/>
              </a:spcBef>
            </a:pPr>
            <a:r>
              <a:rPr sz="3400" spc="-5" dirty="0">
                <a:latin typeface="Lucida Sans Unicode"/>
                <a:cs typeface="Lucida Sans Unicode"/>
              </a:rPr>
              <a:t>In other words it is a dead material </a:t>
            </a:r>
            <a:r>
              <a:rPr sz="3400" spc="-10" dirty="0">
                <a:latin typeface="Lucida Sans Unicode"/>
                <a:cs typeface="Lucida Sans Unicode"/>
              </a:rPr>
              <a:t>that </a:t>
            </a:r>
            <a:r>
              <a:rPr sz="3400" spc="-5" dirty="0">
                <a:latin typeface="Lucida Sans Unicode"/>
                <a:cs typeface="Lucida Sans Unicode"/>
              </a:rPr>
              <a:t>was </a:t>
            </a:r>
            <a:r>
              <a:rPr sz="3400" spc="-10" dirty="0">
                <a:latin typeface="Lucida Sans Unicode"/>
                <a:cs typeface="Lucida Sans Unicode"/>
              </a:rPr>
              <a:t>once  living.</a:t>
            </a:r>
            <a:endParaRPr sz="3400">
              <a:latin typeface="Lucida Sans Unicode"/>
              <a:cs typeface="Lucida Sans Unicode"/>
            </a:endParaRPr>
          </a:p>
          <a:p>
            <a:pPr marL="268605" marR="5080">
              <a:lnSpc>
                <a:spcPts val="4079"/>
              </a:lnSpc>
            </a:pPr>
            <a:r>
              <a:rPr sz="3400" spc="-5" dirty="0">
                <a:latin typeface="Lucida Sans Unicode"/>
                <a:cs typeface="Lucida Sans Unicode"/>
              </a:rPr>
              <a:t>Kernels of corn, </a:t>
            </a:r>
            <a:r>
              <a:rPr sz="3400" spc="-10" dirty="0">
                <a:latin typeface="Lucida Sans Unicode"/>
                <a:cs typeface="Lucida Sans Unicode"/>
              </a:rPr>
              <a:t>mats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algae, and </a:t>
            </a:r>
            <a:r>
              <a:rPr sz="3400" spc="-5" dirty="0">
                <a:latin typeface="Lucida Sans Unicode"/>
                <a:cs typeface="Lucida Sans Unicode"/>
              </a:rPr>
              <a:t>stalks of sugar  </a:t>
            </a:r>
            <a:r>
              <a:rPr sz="3400" spc="-10" dirty="0">
                <a:latin typeface="Lucida Sans Unicode"/>
                <a:cs typeface="Lucida Sans Unicode"/>
              </a:rPr>
              <a:t>cane are </a:t>
            </a:r>
            <a:r>
              <a:rPr sz="3400" spc="-5" dirty="0">
                <a:latin typeface="Lucida Sans Unicode"/>
                <a:cs typeface="Lucida Sans Unicode"/>
              </a:rPr>
              <a:t>all</a:t>
            </a:r>
            <a:r>
              <a:rPr sz="3400" spc="1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biomass.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335"/>
            <a:ext cx="12192000" cy="730250"/>
          </a:xfrm>
          <a:custGeom>
            <a:avLst/>
            <a:gdLst/>
            <a:ahLst/>
            <a:cxnLst/>
            <a:rect l="l" t="t" r="r" b="b"/>
            <a:pathLst>
              <a:path w="12192000" h="730250">
                <a:moveTo>
                  <a:pt x="0" y="729995"/>
                </a:moveTo>
                <a:lnTo>
                  <a:pt x="12192000" y="729995"/>
                </a:lnTo>
                <a:lnTo>
                  <a:pt x="12192000" y="0"/>
                </a:lnTo>
                <a:lnTo>
                  <a:pt x="0" y="0"/>
                </a:lnTo>
                <a:lnTo>
                  <a:pt x="0" y="729995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4549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6669"/>
            <a:ext cx="0" cy="718820"/>
          </a:xfrm>
          <a:custGeom>
            <a:avLst/>
            <a:gdLst/>
            <a:ahLst/>
            <a:cxnLst/>
            <a:rect l="l" t="t" r="r" b="b"/>
            <a:pathLst>
              <a:path h="718820">
                <a:moveTo>
                  <a:pt x="0" y="0"/>
                </a:moveTo>
                <a:lnTo>
                  <a:pt x="0" y="71881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6670"/>
          </a:xfrm>
          <a:custGeom>
            <a:avLst/>
            <a:gdLst/>
            <a:ahLst/>
            <a:cxnLst/>
            <a:rect l="l" t="t" r="r" b="b"/>
            <a:pathLst>
              <a:path w="12192000" h="26670">
                <a:moveTo>
                  <a:pt x="0" y="26669"/>
                </a:moveTo>
                <a:lnTo>
                  <a:pt x="12192000" y="26669"/>
                </a:lnTo>
                <a:lnTo>
                  <a:pt x="12192000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6796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074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296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8259"/>
            <a:ext cx="0" cy="675640"/>
          </a:xfrm>
          <a:custGeom>
            <a:avLst/>
            <a:gdLst/>
            <a:ahLst/>
            <a:cxnLst/>
            <a:rect l="l" t="t" r="r" b="b"/>
            <a:pathLst>
              <a:path h="675640">
                <a:moveTo>
                  <a:pt x="0" y="0"/>
                </a:moveTo>
                <a:lnTo>
                  <a:pt x="0" y="67564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4318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8767"/>
            <a:ext cx="0" cy="675640"/>
          </a:xfrm>
          <a:custGeom>
            <a:avLst/>
            <a:gdLst/>
            <a:ahLst/>
            <a:cxnLst/>
            <a:rect l="l" t="t" r="r" b="b"/>
            <a:pathLst>
              <a:path h="675640">
                <a:moveTo>
                  <a:pt x="0" y="0"/>
                </a:moveTo>
                <a:lnTo>
                  <a:pt x="0" y="675131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1891" y="160020"/>
            <a:ext cx="176326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889" y="721613"/>
            <a:ext cx="5468620" cy="51104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495"/>
              </a:spcBef>
              <a:tabLst>
                <a:tab pos="711835" algn="l"/>
              </a:tabLst>
            </a:pPr>
            <a:r>
              <a:rPr sz="1800" spc="15" dirty="0">
                <a:solidFill>
                  <a:srgbClr val="2CA1BE"/>
                </a:solidFill>
                <a:latin typeface="Lucida Sans Unicode"/>
                <a:cs typeface="Lucida Sans Unicode"/>
              </a:rPr>
              <a:t>1.	</a:t>
            </a:r>
            <a:r>
              <a:rPr sz="27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1</a:t>
            </a:r>
            <a:r>
              <a:rPr sz="2700" spc="-7" baseline="24691" dirty="0">
                <a:solidFill>
                  <a:srgbClr val="FFC000"/>
                </a:solidFill>
                <a:latin typeface="Lucida Sans Unicode"/>
                <a:cs typeface="Lucida Sans Unicode"/>
              </a:rPr>
              <a:t>st </a:t>
            </a:r>
            <a:r>
              <a:rPr sz="2700" dirty="0">
                <a:solidFill>
                  <a:srgbClr val="FFC000"/>
                </a:solidFill>
                <a:latin typeface="Lucida Sans Unicode"/>
                <a:cs typeface="Lucida Sans Unicode"/>
              </a:rPr>
              <a:t>Generation</a:t>
            </a:r>
            <a:r>
              <a:rPr sz="2700" spc="-32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Biofuels: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Bioalcohol (Corn,</a:t>
            </a:r>
            <a:r>
              <a:rPr sz="2700" spc="-8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sugarcane)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Biodiesel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dirty="0">
                <a:latin typeface="Lucida Sans Unicode"/>
                <a:cs typeface="Lucida Sans Unicode"/>
              </a:rPr>
              <a:t>Syngas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Biogas</a:t>
            </a:r>
            <a:endParaRPr sz="27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395"/>
              </a:spcBef>
              <a:tabLst>
                <a:tab pos="603885" algn="l"/>
              </a:tabLst>
            </a:pPr>
            <a:r>
              <a:rPr sz="1800" spc="15" dirty="0">
                <a:solidFill>
                  <a:srgbClr val="2CA1BE"/>
                </a:solidFill>
                <a:latin typeface="Lucida Sans Unicode"/>
                <a:cs typeface="Lucida Sans Unicode"/>
              </a:rPr>
              <a:t>2.	</a:t>
            </a:r>
            <a:r>
              <a:rPr sz="27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2</a:t>
            </a:r>
            <a:r>
              <a:rPr sz="2700" spc="-7" baseline="24691" dirty="0">
                <a:solidFill>
                  <a:srgbClr val="FFC000"/>
                </a:solidFill>
                <a:latin typeface="Lucida Sans Unicode"/>
                <a:cs typeface="Lucida Sans Unicode"/>
              </a:rPr>
              <a:t>nd </a:t>
            </a:r>
            <a:r>
              <a:rPr sz="2700" dirty="0">
                <a:solidFill>
                  <a:srgbClr val="FFC000"/>
                </a:solidFill>
                <a:latin typeface="Lucida Sans Unicode"/>
                <a:cs typeface="Lucida Sans Unicode"/>
              </a:rPr>
              <a:t>Generation</a:t>
            </a:r>
            <a:r>
              <a:rPr sz="2700" spc="-31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Biofuels: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dirty="0">
                <a:latin typeface="Lucida Sans Unicode"/>
                <a:cs typeface="Lucida Sans Unicode"/>
              </a:rPr>
              <a:t>Cellulosic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Biofuels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Biohydrogen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Bioethanol</a:t>
            </a:r>
            <a:endParaRPr sz="2700">
              <a:latin typeface="Lucida Sans Unicode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409"/>
              </a:spcBef>
              <a:tabLst>
                <a:tab pos="73787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3.	</a:t>
            </a:r>
            <a:r>
              <a:rPr sz="27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3</a:t>
            </a:r>
            <a:r>
              <a:rPr sz="2700" spc="-7" baseline="24691" dirty="0">
                <a:solidFill>
                  <a:srgbClr val="FFC000"/>
                </a:solidFill>
                <a:latin typeface="Lucida Sans Unicode"/>
                <a:cs typeface="Lucida Sans Unicode"/>
              </a:rPr>
              <a:t>rd </a:t>
            </a:r>
            <a:r>
              <a:rPr sz="27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Generation</a:t>
            </a:r>
            <a:r>
              <a:rPr sz="2700" spc="-30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Biofules:</a:t>
            </a:r>
            <a:endParaRPr sz="2700">
              <a:latin typeface="Lucida Sans Unicode"/>
              <a:cs typeface="Lucida Sans Unicode"/>
            </a:endParaRPr>
          </a:p>
          <a:p>
            <a:pPr marL="6038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603885" algn="l"/>
                <a:tab pos="60452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Algae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fuel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335"/>
            <a:ext cx="12192000" cy="702945"/>
          </a:xfrm>
          <a:custGeom>
            <a:avLst/>
            <a:gdLst/>
            <a:ahLst/>
            <a:cxnLst/>
            <a:rect l="l" t="t" r="r" b="b"/>
            <a:pathLst>
              <a:path w="12192000" h="702945">
                <a:moveTo>
                  <a:pt x="0" y="702564"/>
                </a:moveTo>
                <a:lnTo>
                  <a:pt x="12192000" y="702564"/>
                </a:lnTo>
                <a:lnTo>
                  <a:pt x="12192000" y="0"/>
                </a:lnTo>
                <a:lnTo>
                  <a:pt x="0" y="0"/>
                </a:lnTo>
                <a:lnTo>
                  <a:pt x="0" y="702564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1881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6669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214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6670"/>
          </a:xfrm>
          <a:custGeom>
            <a:avLst/>
            <a:gdLst/>
            <a:ahLst/>
            <a:cxnLst/>
            <a:rect l="l" t="t" r="r" b="b"/>
            <a:pathLst>
              <a:path w="12192000" h="26670">
                <a:moveTo>
                  <a:pt x="0" y="26669"/>
                </a:moveTo>
                <a:lnTo>
                  <a:pt x="12192000" y="26669"/>
                </a:lnTo>
                <a:lnTo>
                  <a:pt x="12192000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6796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0"/>
                </a:moveTo>
                <a:lnTo>
                  <a:pt x="0" y="691641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0167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8259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70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4318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8767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699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1891" y="146304"/>
            <a:ext cx="1763267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"/>
            <a:ext cx="12192000" cy="744220"/>
          </a:xfrm>
          <a:custGeom>
            <a:avLst/>
            <a:gdLst/>
            <a:ahLst/>
            <a:cxnLst/>
            <a:rect l="l" t="t" r="r" b="b"/>
            <a:pathLst>
              <a:path w="12192000" h="744220">
                <a:moveTo>
                  <a:pt x="0" y="743712"/>
                </a:moveTo>
                <a:lnTo>
                  <a:pt x="12192000" y="743712"/>
                </a:lnTo>
                <a:lnTo>
                  <a:pt x="12192000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549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" y="12700"/>
            <a:ext cx="0" cy="732790"/>
          </a:xfrm>
          <a:custGeom>
            <a:avLst/>
            <a:gdLst/>
            <a:ahLst/>
            <a:cxnLst/>
            <a:rect l="l" t="t" r="r" b="b"/>
            <a:pathLst>
              <a:path h="732790">
                <a:moveTo>
                  <a:pt x="0" y="0"/>
                </a:moveTo>
                <a:lnTo>
                  <a:pt x="0" y="73278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13080"/>
            <a:ext cx="0" cy="732790"/>
          </a:xfrm>
          <a:custGeom>
            <a:avLst/>
            <a:gdLst/>
            <a:ahLst/>
            <a:cxnLst/>
            <a:rect l="l" t="t" r="r" b="b"/>
            <a:pathLst>
              <a:path h="732790">
                <a:moveTo>
                  <a:pt x="0" y="0"/>
                </a:moveTo>
                <a:lnTo>
                  <a:pt x="0" y="732790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7296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35559"/>
            <a:ext cx="0" cy="688340"/>
          </a:xfrm>
          <a:custGeom>
            <a:avLst/>
            <a:gdLst/>
            <a:ahLst/>
            <a:cxnLst/>
            <a:rect l="l" t="t" r="r" b="b"/>
            <a:pathLst>
              <a:path h="688340">
                <a:moveTo>
                  <a:pt x="0" y="0"/>
                </a:moveTo>
                <a:lnTo>
                  <a:pt x="0" y="68834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2984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35051"/>
            <a:ext cx="0" cy="688975"/>
          </a:xfrm>
          <a:custGeom>
            <a:avLst/>
            <a:gdLst/>
            <a:ahLst/>
            <a:cxnLst/>
            <a:rect l="l" t="t" r="r" b="b"/>
            <a:pathLst>
              <a:path h="688975">
                <a:moveTo>
                  <a:pt x="0" y="0"/>
                </a:moveTo>
                <a:lnTo>
                  <a:pt x="0" y="688848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1891" y="153923"/>
            <a:ext cx="176326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8064" y="914400"/>
            <a:ext cx="7056120" cy="5663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"/>
            <a:ext cx="12192000" cy="805180"/>
          </a:xfrm>
          <a:custGeom>
            <a:avLst/>
            <a:gdLst/>
            <a:ahLst/>
            <a:cxnLst/>
            <a:rect l="l" t="t" r="r" b="b"/>
            <a:pathLst>
              <a:path w="12192000" h="805180">
                <a:moveTo>
                  <a:pt x="0" y="804672"/>
                </a:moveTo>
                <a:lnTo>
                  <a:pt x="12192000" y="804672"/>
                </a:lnTo>
                <a:lnTo>
                  <a:pt x="12192000" y="0"/>
                </a:lnTo>
                <a:lnTo>
                  <a:pt x="0" y="0"/>
                </a:lnTo>
                <a:lnTo>
                  <a:pt x="0" y="804672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676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" y="33019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4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32892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49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810259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5461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4953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54864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5">
                <a:moveTo>
                  <a:pt x="0" y="0"/>
                </a:moveTo>
                <a:lnTo>
                  <a:pt x="0" y="749807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3820" y="10667"/>
            <a:ext cx="4433316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64329" y="76961"/>
            <a:ext cx="3861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BIOREMEDIATION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484123" y="4064330"/>
            <a:ext cx="11249660" cy="19653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35"/>
              </a:spcBef>
            </a:pPr>
            <a:r>
              <a:rPr sz="3200" spc="-5" dirty="0">
                <a:latin typeface="Lucida Sans Unicode"/>
                <a:cs typeface="Lucida Sans Unicode"/>
              </a:rPr>
              <a:t>Bioremediation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dirty="0">
                <a:latin typeface="Lucida Sans Unicode"/>
                <a:cs typeface="Lucida Sans Unicode"/>
              </a:rPr>
              <a:t>"Remediate" means to solve a </a:t>
            </a:r>
            <a:r>
              <a:rPr sz="3200" spc="-5" dirty="0">
                <a:latin typeface="Lucida Sans Unicode"/>
                <a:cs typeface="Lucida Sans Unicode"/>
              </a:rPr>
              <a:t>problem,  and "bio-remediate" </a:t>
            </a:r>
            <a:r>
              <a:rPr sz="3200" dirty="0">
                <a:latin typeface="Lucida Sans Unicode"/>
                <a:cs typeface="Lucida Sans Unicode"/>
              </a:rPr>
              <a:t>means </a:t>
            </a:r>
            <a:r>
              <a:rPr sz="3200" spc="-5" dirty="0">
                <a:latin typeface="Lucida Sans Unicode"/>
                <a:cs typeface="Lucida Sans Unicode"/>
              </a:rPr>
              <a:t>to </a:t>
            </a:r>
            <a:r>
              <a:rPr sz="3200" dirty="0">
                <a:latin typeface="Lucida Sans Unicode"/>
                <a:cs typeface="Lucida Sans Unicode"/>
              </a:rPr>
              <a:t>use </a:t>
            </a:r>
            <a:r>
              <a:rPr sz="3200" spc="-5" dirty="0">
                <a:latin typeface="Lucida Sans Unicode"/>
                <a:cs typeface="Lucida Sans Unicode"/>
              </a:rPr>
              <a:t>biological organisms  to </a:t>
            </a:r>
            <a:r>
              <a:rPr sz="3200" dirty="0">
                <a:latin typeface="Lucida Sans Unicode"/>
                <a:cs typeface="Lucida Sans Unicode"/>
              </a:rPr>
              <a:t>solve </a:t>
            </a:r>
            <a:r>
              <a:rPr sz="3200" spc="-5" dirty="0">
                <a:latin typeface="Lucida Sans Unicode"/>
                <a:cs typeface="Lucida Sans Unicode"/>
              </a:rPr>
              <a:t>an environmental problem such as  contaminated </a:t>
            </a:r>
            <a:r>
              <a:rPr sz="3200" dirty="0">
                <a:latin typeface="Lucida Sans Unicode"/>
                <a:cs typeface="Lucida Sans Unicode"/>
              </a:rPr>
              <a:t>soil or</a:t>
            </a:r>
            <a:r>
              <a:rPr sz="3200" spc="-4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groundwater.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01311" y="1024127"/>
            <a:ext cx="3424428" cy="4613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664713"/>
            <a:ext cx="11031855" cy="318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  <a:tab pos="60794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process of</a:t>
            </a:r>
            <a:r>
              <a:rPr sz="3400" spc="7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cleaning</a:t>
            </a:r>
            <a:r>
              <a:rPr sz="3400" spc="4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up	the hazardous  substances into non-toxic </a:t>
            </a:r>
            <a:r>
              <a:rPr sz="3400" spc="-10" dirty="0">
                <a:latin typeface="Lucida Sans Unicode"/>
                <a:cs typeface="Lucida Sans Unicode"/>
              </a:rPr>
              <a:t>compounds </a:t>
            </a:r>
            <a:r>
              <a:rPr sz="3400" spc="-5" dirty="0">
                <a:latin typeface="Lucida Sans Unicode"/>
                <a:cs typeface="Lucida Sans Unicode"/>
              </a:rPr>
              <a:t>is </a:t>
            </a:r>
            <a:r>
              <a:rPr sz="3400" spc="-10" dirty="0">
                <a:latin typeface="Lucida Sans Unicode"/>
                <a:cs typeface="Lucida Sans Unicode"/>
              </a:rPr>
              <a:t>called the  </a:t>
            </a:r>
            <a:r>
              <a:rPr sz="3400" spc="-5" dirty="0">
                <a:latin typeface="Lucida Sans Unicode"/>
                <a:cs typeface="Lucida Sans Unicode"/>
              </a:rPr>
              <a:t>Bioremediation</a:t>
            </a:r>
            <a:r>
              <a:rPr sz="3400" spc="1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process.</a:t>
            </a:r>
            <a:endParaRPr sz="3400">
              <a:latin typeface="Lucida Sans Unicode"/>
              <a:cs typeface="Lucida Sans Unicode"/>
            </a:endParaRPr>
          </a:p>
          <a:p>
            <a:pPr marL="268605" marR="156083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  <a:tab pos="462407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This process is majorly </a:t>
            </a:r>
            <a:r>
              <a:rPr sz="3400" dirty="0">
                <a:latin typeface="Lucida Sans Unicode"/>
                <a:cs typeface="Lucida Sans Unicode"/>
              </a:rPr>
              <a:t>used </a:t>
            </a:r>
            <a:r>
              <a:rPr sz="3400" spc="-5" dirty="0">
                <a:latin typeface="Lucida Sans Unicode"/>
                <a:cs typeface="Lucida Sans Unicode"/>
              </a:rPr>
              <a:t>for </a:t>
            </a:r>
            <a:r>
              <a:rPr sz="3400" spc="-10" dirty="0">
                <a:latin typeface="Lucida Sans Unicode"/>
                <a:cs typeface="Lucida Sans Unicode"/>
              </a:rPr>
              <a:t>any kind of  </a:t>
            </a:r>
            <a:r>
              <a:rPr sz="3400" spc="-5" dirty="0">
                <a:latin typeface="Lucida Sans Unicode"/>
                <a:cs typeface="Lucida Sans Unicode"/>
              </a:rPr>
              <a:t>technology</a:t>
            </a:r>
            <a:r>
              <a:rPr sz="3400" spc="2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clean</a:t>
            </a:r>
            <a:r>
              <a:rPr sz="3400" spc="2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up	that uses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natural  microorganisms.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432"/>
            <a:ext cx="12192000" cy="763905"/>
          </a:xfrm>
          <a:custGeom>
            <a:avLst/>
            <a:gdLst/>
            <a:ahLst/>
            <a:cxnLst/>
            <a:rect l="l" t="t" r="r" b="b"/>
            <a:pathLst>
              <a:path w="12192000" h="763905">
                <a:moveTo>
                  <a:pt x="0" y="763524"/>
                </a:moveTo>
                <a:lnTo>
                  <a:pt x="12192000" y="763524"/>
                </a:lnTo>
                <a:lnTo>
                  <a:pt x="12192000" y="0"/>
                </a:lnTo>
                <a:lnTo>
                  <a:pt x="0" y="0"/>
                </a:lnTo>
                <a:lnTo>
                  <a:pt x="0" y="763524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613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3019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310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2892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2601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6898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4610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4953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4864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59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8432" y="184404"/>
            <a:ext cx="3755136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2418968"/>
            <a:ext cx="11528425" cy="370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40513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Bioremediation </a:t>
            </a:r>
            <a:r>
              <a:rPr sz="3400" spc="-5" dirty="0">
                <a:latin typeface="Lucida Sans Unicode"/>
                <a:cs typeface="Lucida Sans Unicode"/>
              </a:rPr>
              <a:t>works by </a:t>
            </a:r>
            <a:r>
              <a:rPr sz="3400" spc="-10" dirty="0">
                <a:latin typeface="Lucida Sans Unicode"/>
                <a:cs typeface="Lucida Sans Unicode"/>
              </a:rPr>
              <a:t>providing these </a:t>
            </a:r>
            <a:r>
              <a:rPr sz="3400" dirty="0">
                <a:latin typeface="Lucida Sans Unicode"/>
                <a:cs typeface="Lucida Sans Unicode"/>
              </a:rPr>
              <a:t>pollution-  </a:t>
            </a:r>
            <a:r>
              <a:rPr sz="3400" spc="-5" dirty="0">
                <a:latin typeface="Lucida Sans Unicode"/>
                <a:cs typeface="Lucida Sans Unicode"/>
              </a:rPr>
              <a:t>eating </a:t>
            </a:r>
            <a:r>
              <a:rPr sz="3400" spc="-10" dirty="0">
                <a:latin typeface="Lucida Sans Unicode"/>
                <a:cs typeface="Lucida Sans Unicode"/>
              </a:rPr>
              <a:t>organisms </a:t>
            </a:r>
            <a:r>
              <a:rPr sz="3400" spc="-5" dirty="0">
                <a:latin typeface="Lucida Sans Unicode"/>
                <a:cs typeface="Lucida Sans Unicode"/>
              </a:rPr>
              <a:t>with fertilizer, </a:t>
            </a:r>
            <a:r>
              <a:rPr sz="3400" spc="-10" dirty="0">
                <a:latin typeface="Lucida Sans Unicode"/>
                <a:cs typeface="Lucida Sans Unicode"/>
              </a:rPr>
              <a:t>oxygen, </a:t>
            </a:r>
            <a:r>
              <a:rPr sz="3400" spc="-5" dirty="0">
                <a:latin typeface="Lucida Sans Unicode"/>
                <a:cs typeface="Lucida Sans Unicode"/>
              </a:rPr>
              <a:t>and other  </a:t>
            </a:r>
            <a:r>
              <a:rPr sz="3400" spc="-10" dirty="0">
                <a:latin typeface="Lucida Sans Unicode"/>
                <a:cs typeface="Lucida Sans Unicode"/>
              </a:rPr>
              <a:t>conditions that </a:t>
            </a:r>
            <a:r>
              <a:rPr sz="3400" spc="-5" dirty="0">
                <a:latin typeface="Lucida Sans Unicode"/>
                <a:cs typeface="Lucida Sans Unicode"/>
              </a:rPr>
              <a:t>encourage their rapid</a:t>
            </a:r>
            <a:r>
              <a:rPr sz="3400" spc="6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growth.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These organisms </a:t>
            </a:r>
            <a:r>
              <a:rPr sz="3400" spc="-5" dirty="0">
                <a:latin typeface="Lucida Sans Unicode"/>
                <a:cs typeface="Lucida Sans Unicode"/>
              </a:rPr>
              <a:t>would </a:t>
            </a:r>
            <a:r>
              <a:rPr sz="3400" spc="-10" dirty="0">
                <a:latin typeface="Lucida Sans Unicode"/>
                <a:cs typeface="Lucida Sans Unicode"/>
              </a:rPr>
              <a:t>then </a:t>
            </a:r>
            <a:r>
              <a:rPr sz="3400" spc="-5" dirty="0">
                <a:latin typeface="Lucida Sans Unicode"/>
                <a:cs typeface="Lucida Sans Unicode"/>
              </a:rPr>
              <a:t>be </a:t>
            </a:r>
            <a:r>
              <a:rPr sz="3400" spc="-10" dirty="0">
                <a:latin typeface="Lucida Sans Unicode"/>
                <a:cs typeface="Lucida Sans Unicode"/>
              </a:rPr>
              <a:t>able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break </a:t>
            </a:r>
            <a:r>
              <a:rPr sz="3400" spc="-5" dirty="0">
                <a:latin typeface="Lucida Sans Unicode"/>
                <a:cs typeface="Lucida Sans Unicode"/>
              </a:rPr>
              <a:t>down  the </a:t>
            </a:r>
            <a:r>
              <a:rPr sz="3400" spc="-10" dirty="0">
                <a:latin typeface="Lucida Sans Unicode"/>
                <a:cs typeface="Lucida Sans Unicode"/>
              </a:rPr>
              <a:t>organic pollutant </a:t>
            </a:r>
            <a:r>
              <a:rPr sz="3400" spc="-5" dirty="0">
                <a:latin typeface="Lucida Sans Unicode"/>
                <a:cs typeface="Lucida Sans Unicode"/>
              </a:rPr>
              <a:t>at a correspondingly faster </a:t>
            </a:r>
            <a:r>
              <a:rPr sz="3400" spc="-10" dirty="0">
                <a:latin typeface="Lucida Sans Unicode"/>
                <a:cs typeface="Lucida Sans Unicode"/>
              </a:rPr>
              <a:t>rate.  </a:t>
            </a:r>
            <a:r>
              <a:rPr sz="3400" spc="-5" dirty="0">
                <a:latin typeface="Lucida Sans Unicode"/>
                <a:cs typeface="Lucida Sans Unicode"/>
              </a:rPr>
              <a:t>In fact, bioremediation is often used to help </a:t>
            </a:r>
            <a:r>
              <a:rPr sz="3400" spc="-10" dirty="0">
                <a:latin typeface="Lucida Sans Unicode"/>
                <a:cs typeface="Lucida Sans Unicode"/>
              </a:rPr>
              <a:t>clean </a:t>
            </a:r>
            <a:r>
              <a:rPr sz="3400" spc="-5" dirty="0">
                <a:latin typeface="Lucida Sans Unicode"/>
                <a:cs typeface="Lucida Sans Unicode"/>
              </a:rPr>
              <a:t>up  oil</a:t>
            </a:r>
            <a:r>
              <a:rPr sz="340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spills.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62000"/>
          </a:xfrm>
          <a:custGeom>
            <a:avLst/>
            <a:gdLst/>
            <a:ahLst/>
            <a:cxnLst/>
            <a:rect l="l" t="t" r="r" b="b"/>
            <a:pathLst>
              <a:path w="12192000" h="762000">
                <a:moveTo>
                  <a:pt x="0" y="762000"/>
                </a:moveTo>
                <a:lnTo>
                  <a:pt x="12192000" y="7620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613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1077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6898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90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707390"/>
          </a:xfrm>
          <a:custGeom>
            <a:avLst/>
            <a:gdLst/>
            <a:ahLst/>
            <a:cxnLst/>
            <a:rect l="l" t="t" r="r" b="b"/>
            <a:pathLst>
              <a:path h="707390">
                <a:moveTo>
                  <a:pt x="0" y="0"/>
                </a:moveTo>
                <a:lnTo>
                  <a:pt x="0" y="707135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8432" y="184404"/>
            <a:ext cx="3755136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1572209"/>
            <a:ext cx="11877040" cy="427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37528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622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Bioremediation of a </a:t>
            </a:r>
            <a:r>
              <a:rPr sz="3400" spc="-10" dirty="0">
                <a:latin typeface="Lucida Sans Unicode"/>
                <a:cs typeface="Lucida Sans Unicode"/>
              </a:rPr>
              <a:t>contaminated </a:t>
            </a:r>
            <a:r>
              <a:rPr sz="3400" spc="-5" dirty="0">
                <a:latin typeface="Lucida Sans Unicode"/>
                <a:cs typeface="Lucida Sans Unicode"/>
              </a:rPr>
              <a:t>site </a:t>
            </a:r>
            <a:r>
              <a:rPr sz="3400" spc="-10" dirty="0">
                <a:latin typeface="Lucida Sans Unicode"/>
                <a:cs typeface="Lucida Sans Unicode"/>
              </a:rPr>
              <a:t>typically </a:t>
            </a:r>
            <a:r>
              <a:rPr sz="3400" spc="-5" dirty="0">
                <a:latin typeface="Lucida Sans Unicode"/>
                <a:cs typeface="Lucida Sans Unicode"/>
              </a:rPr>
              <a:t>works  in </a:t>
            </a:r>
            <a:r>
              <a:rPr sz="3400" spc="-10" dirty="0">
                <a:latin typeface="Lucida Sans Unicode"/>
                <a:cs typeface="Lucida Sans Unicode"/>
              </a:rPr>
              <a:t>one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two</a:t>
            </a:r>
            <a:r>
              <a:rPr sz="3400" spc="2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ways.</a:t>
            </a:r>
            <a:endParaRPr sz="3400">
              <a:latin typeface="Lucida Sans Unicode"/>
              <a:cs typeface="Lucida Sans Unicode"/>
            </a:endParaRPr>
          </a:p>
          <a:p>
            <a:pPr marL="268605" marR="39497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In </a:t>
            </a:r>
            <a:r>
              <a:rPr sz="3400" spc="-10" dirty="0">
                <a:latin typeface="Lucida Sans Unicode"/>
                <a:cs typeface="Lucida Sans Unicode"/>
              </a:rPr>
              <a:t>the 1st case described above, </a:t>
            </a:r>
            <a:r>
              <a:rPr sz="3400" spc="-5" dirty="0">
                <a:latin typeface="Lucida Sans Unicode"/>
                <a:cs typeface="Lucida Sans Unicode"/>
              </a:rPr>
              <a:t>ways </a:t>
            </a:r>
            <a:r>
              <a:rPr sz="3400" spc="-10" dirty="0">
                <a:latin typeface="Lucida Sans Unicode"/>
                <a:cs typeface="Lucida Sans Unicode"/>
              </a:rPr>
              <a:t>are </a:t>
            </a:r>
            <a:r>
              <a:rPr sz="3400" spc="-5" dirty="0">
                <a:latin typeface="Lucida Sans Unicode"/>
                <a:cs typeface="Lucida Sans Unicode"/>
              </a:rPr>
              <a:t>found </a:t>
            </a:r>
            <a:r>
              <a:rPr sz="3400" spc="-10" dirty="0">
                <a:latin typeface="Lucida Sans Unicode"/>
                <a:cs typeface="Lucida Sans Unicode"/>
              </a:rPr>
              <a:t>to  enhance </a:t>
            </a:r>
            <a:r>
              <a:rPr sz="3400" spc="-5" dirty="0">
                <a:latin typeface="Lucida Sans Unicode"/>
                <a:cs typeface="Lucida Sans Unicode"/>
              </a:rPr>
              <a:t>the growth of whatever pollution-eating  microbes might </a:t>
            </a:r>
            <a:r>
              <a:rPr sz="3400" spc="-10" dirty="0">
                <a:latin typeface="Lucida Sans Unicode"/>
                <a:cs typeface="Lucida Sans Unicode"/>
              </a:rPr>
              <a:t>already </a:t>
            </a:r>
            <a:r>
              <a:rPr sz="3400" spc="-5" dirty="0">
                <a:latin typeface="Lucida Sans Unicode"/>
                <a:cs typeface="Lucida Sans Unicode"/>
              </a:rPr>
              <a:t>be </a:t>
            </a:r>
            <a:r>
              <a:rPr sz="3400" spc="-10" dirty="0">
                <a:latin typeface="Lucida Sans Unicode"/>
                <a:cs typeface="Lucida Sans Unicode"/>
              </a:rPr>
              <a:t>living </a:t>
            </a:r>
            <a:r>
              <a:rPr sz="3400" spc="-5" dirty="0">
                <a:latin typeface="Lucida Sans Unicode"/>
                <a:cs typeface="Lucida Sans Unicode"/>
              </a:rPr>
              <a:t>at the </a:t>
            </a:r>
            <a:r>
              <a:rPr sz="3400" spc="-10" dirty="0">
                <a:latin typeface="Lucida Sans Unicode"/>
                <a:cs typeface="Lucida Sans Unicode"/>
              </a:rPr>
              <a:t>contaminated  </a:t>
            </a:r>
            <a:r>
              <a:rPr sz="3400" spc="-5" dirty="0">
                <a:latin typeface="Lucida Sans Unicode"/>
                <a:cs typeface="Lucida Sans Unicode"/>
              </a:rPr>
              <a:t>site.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622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In the second, less </a:t>
            </a:r>
            <a:r>
              <a:rPr sz="3400" spc="-10" dirty="0">
                <a:latin typeface="Lucida Sans Unicode"/>
                <a:cs typeface="Lucida Sans Unicode"/>
              </a:rPr>
              <a:t>common </a:t>
            </a:r>
            <a:r>
              <a:rPr sz="3400" spc="-5" dirty="0">
                <a:latin typeface="Lucida Sans Unicode"/>
                <a:cs typeface="Lucida Sans Unicode"/>
              </a:rPr>
              <a:t>case, specialized microbes  </a:t>
            </a:r>
            <a:r>
              <a:rPr sz="3400" spc="-10" dirty="0">
                <a:latin typeface="Lucida Sans Unicode"/>
                <a:cs typeface="Lucida Sans Unicode"/>
              </a:rPr>
              <a:t>are added </a:t>
            </a:r>
            <a:r>
              <a:rPr sz="3400" dirty="0">
                <a:latin typeface="Lucida Sans Unicode"/>
                <a:cs typeface="Lucida Sans Unicode"/>
              </a:rPr>
              <a:t>to </a:t>
            </a:r>
            <a:r>
              <a:rPr sz="3400" spc="-5" dirty="0">
                <a:latin typeface="Lucida Sans Unicode"/>
                <a:cs typeface="Lucida Sans Unicode"/>
              </a:rPr>
              <a:t>degrade </a:t>
            </a:r>
            <a:r>
              <a:rPr sz="3400" spc="-10" dirty="0">
                <a:latin typeface="Lucida Sans Unicode"/>
                <a:cs typeface="Lucida Sans Unicode"/>
              </a:rPr>
              <a:t>the</a:t>
            </a:r>
            <a:r>
              <a:rPr sz="3400" spc="4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contaminants.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"/>
            <a:ext cx="12192000" cy="762000"/>
          </a:xfrm>
          <a:custGeom>
            <a:avLst/>
            <a:gdLst/>
            <a:ahLst/>
            <a:cxnLst/>
            <a:rect l="l" t="t" r="r" b="b"/>
            <a:pathLst>
              <a:path w="12192000" h="762000">
                <a:moveTo>
                  <a:pt x="0" y="761999"/>
                </a:moveTo>
                <a:lnTo>
                  <a:pt x="12192000" y="761999"/>
                </a:lnTo>
                <a:lnTo>
                  <a:pt x="12192000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215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032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83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0320"/>
          </a:xfrm>
          <a:custGeom>
            <a:avLst/>
            <a:gdLst/>
            <a:ahLst/>
            <a:cxnLst/>
            <a:rect l="l" t="t" r="r" b="b"/>
            <a:pathLst>
              <a:path w="12192000" h="20320">
                <a:moveTo>
                  <a:pt x="0" y="20319"/>
                </a:moveTo>
                <a:lnTo>
                  <a:pt x="12192000" y="20319"/>
                </a:lnTo>
                <a:lnTo>
                  <a:pt x="1219200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070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1077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550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3180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12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3746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2671"/>
            <a:ext cx="0" cy="707390"/>
          </a:xfrm>
          <a:custGeom>
            <a:avLst/>
            <a:gdLst/>
            <a:ahLst/>
            <a:cxnLst/>
            <a:rect l="l" t="t" r="r" b="b"/>
            <a:pathLst>
              <a:path h="707390">
                <a:moveTo>
                  <a:pt x="0" y="0"/>
                </a:moveTo>
                <a:lnTo>
                  <a:pt x="0" y="707136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8432" y="172212"/>
            <a:ext cx="3755136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2526233"/>
            <a:ext cx="11513820" cy="213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26924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Bioremediation </a:t>
            </a:r>
            <a:r>
              <a:rPr sz="2700" spc="-5" dirty="0">
                <a:latin typeface="Lucida Sans Unicode"/>
                <a:cs typeface="Lucida Sans Unicode"/>
              </a:rPr>
              <a:t>provides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5" dirty="0">
                <a:latin typeface="Lucida Sans Unicode"/>
                <a:cs typeface="Lucida Sans Unicode"/>
              </a:rPr>
              <a:t>technique </a:t>
            </a:r>
            <a:r>
              <a:rPr sz="2700" dirty="0">
                <a:latin typeface="Lucida Sans Unicode"/>
                <a:cs typeface="Lucida Sans Unicode"/>
              </a:rPr>
              <a:t>for </a:t>
            </a:r>
            <a:r>
              <a:rPr sz="2700" spc="-5" dirty="0">
                <a:latin typeface="Lucida Sans Unicode"/>
                <a:cs typeface="Lucida Sans Unicode"/>
              </a:rPr>
              <a:t>cleaning </a:t>
            </a:r>
            <a:r>
              <a:rPr sz="2700" dirty="0">
                <a:latin typeface="Lucida Sans Unicode"/>
                <a:cs typeface="Lucida Sans Unicode"/>
              </a:rPr>
              <a:t>up </a:t>
            </a:r>
            <a:r>
              <a:rPr sz="2700" spc="-5" dirty="0">
                <a:latin typeface="Lucida Sans Unicode"/>
                <a:cs typeface="Lucida Sans Unicode"/>
              </a:rPr>
              <a:t>pollution by  enhancing the </a:t>
            </a:r>
            <a:r>
              <a:rPr sz="2700" dirty="0">
                <a:latin typeface="Lucida Sans Unicode"/>
                <a:cs typeface="Lucida Sans Unicode"/>
              </a:rPr>
              <a:t>same </a:t>
            </a:r>
            <a:r>
              <a:rPr sz="2700" spc="-5" dirty="0">
                <a:latin typeface="Lucida Sans Unicode"/>
                <a:cs typeface="Lucida Sans Unicode"/>
              </a:rPr>
              <a:t>biodegradation processes that occur in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nature.</a:t>
            </a:r>
            <a:endParaRPr sz="2700">
              <a:latin typeface="Lucida Sans Unicode"/>
              <a:cs typeface="Lucida Sans Unicode"/>
            </a:endParaRPr>
          </a:p>
          <a:p>
            <a:pPr marL="268605" marR="39052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Bioremediation may be </a:t>
            </a:r>
            <a:r>
              <a:rPr sz="2700" dirty="0">
                <a:latin typeface="Lucida Sans Unicode"/>
                <a:cs typeface="Lucida Sans Unicode"/>
              </a:rPr>
              <a:t>safer </a:t>
            </a:r>
            <a:r>
              <a:rPr sz="2700" spc="-5" dirty="0">
                <a:latin typeface="Lucida Sans Unicode"/>
                <a:cs typeface="Lucida Sans Unicode"/>
              </a:rPr>
              <a:t>and less expensive than </a:t>
            </a:r>
            <a:r>
              <a:rPr sz="2700" spc="-10" dirty="0">
                <a:latin typeface="Lucida Sans Unicode"/>
                <a:cs typeface="Lucida Sans Unicode"/>
              </a:rPr>
              <a:t>alternative  </a:t>
            </a:r>
            <a:r>
              <a:rPr sz="2700" dirty="0">
                <a:latin typeface="Lucida Sans Unicode"/>
                <a:cs typeface="Lucida Sans Unicode"/>
              </a:rPr>
              <a:t>solutions such </a:t>
            </a:r>
            <a:r>
              <a:rPr sz="2700" spc="-5" dirty="0">
                <a:latin typeface="Lucida Sans Unicode"/>
                <a:cs typeface="Lucida Sans Unicode"/>
              </a:rPr>
              <a:t>as incineration or land-filling of the </a:t>
            </a:r>
            <a:r>
              <a:rPr sz="2700" spc="-10" dirty="0">
                <a:latin typeface="Lucida Sans Unicode"/>
                <a:cs typeface="Lucida Sans Unicode"/>
              </a:rPr>
              <a:t>contaminated  </a:t>
            </a:r>
            <a:r>
              <a:rPr sz="2700" spc="-5" dirty="0">
                <a:latin typeface="Lucida Sans Unicode"/>
                <a:cs typeface="Lucida Sans Unicode"/>
              </a:rPr>
              <a:t>materials.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62000"/>
          </a:xfrm>
          <a:custGeom>
            <a:avLst/>
            <a:gdLst/>
            <a:ahLst/>
            <a:cxnLst/>
            <a:rect l="l" t="t" r="r" b="b"/>
            <a:pathLst>
              <a:path w="12192000" h="762000">
                <a:moveTo>
                  <a:pt x="0" y="762000"/>
                </a:moveTo>
                <a:lnTo>
                  <a:pt x="12192000" y="762000"/>
                </a:lnTo>
                <a:lnTo>
                  <a:pt x="12192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613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84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1077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6898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707390"/>
          </a:xfrm>
          <a:custGeom>
            <a:avLst/>
            <a:gdLst/>
            <a:ahLst/>
            <a:cxnLst/>
            <a:rect l="l" t="t" r="r" b="b"/>
            <a:pathLst>
              <a:path h="707390">
                <a:moveTo>
                  <a:pt x="0" y="0"/>
                </a:moveTo>
                <a:lnTo>
                  <a:pt x="0" y="70738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707390"/>
          </a:xfrm>
          <a:custGeom>
            <a:avLst/>
            <a:gdLst/>
            <a:ahLst/>
            <a:cxnLst/>
            <a:rect l="l" t="t" r="r" b="b"/>
            <a:pathLst>
              <a:path h="707390">
                <a:moveTo>
                  <a:pt x="0" y="0"/>
                </a:moveTo>
                <a:lnTo>
                  <a:pt x="0" y="707135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8432" y="184404"/>
            <a:ext cx="3755136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246" y="1291539"/>
            <a:ext cx="11440795" cy="474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8419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Environmental </a:t>
            </a:r>
            <a:r>
              <a:rPr sz="3400" spc="-5" dirty="0">
                <a:latin typeface="Lucida Sans Unicode"/>
                <a:cs typeface="Lucida Sans Unicode"/>
              </a:rPr>
              <a:t>Biotechnology is Biotechnology that </a:t>
            </a:r>
            <a:r>
              <a:rPr sz="3400" spc="-10" dirty="0">
                <a:latin typeface="Lucida Sans Unicode"/>
                <a:cs typeface="Lucida Sans Unicode"/>
              </a:rPr>
              <a:t>is  applied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and </a:t>
            </a:r>
            <a:r>
              <a:rPr sz="3400" spc="-5" dirty="0">
                <a:latin typeface="Lucida Sans Unicode"/>
                <a:cs typeface="Lucida Sans Unicode"/>
              </a:rPr>
              <a:t>use to study to natural</a:t>
            </a:r>
            <a:r>
              <a:rPr sz="3400" spc="8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environment.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Environmental </a:t>
            </a:r>
            <a:r>
              <a:rPr sz="3400" spc="-10" dirty="0">
                <a:latin typeface="Lucida Sans Unicode"/>
                <a:cs typeface="Lucida Sans Unicode"/>
              </a:rPr>
              <a:t>Biotechnology can </a:t>
            </a:r>
            <a:r>
              <a:rPr sz="3400" spc="-5" dirty="0">
                <a:latin typeface="Lucida Sans Unicode"/>
                <a:cs typeface="Lucida Sans Unicode"/>
              </a:rPr>
              <a:t>simply </a:t>
            </a:r>
            <a:r>
              <a:rPr sz="3400" spc="-10" dirty="0">
                <a:latin typeface="Lucida Sans Unicode"/>
                <a:cs typeface="Lucida Sans Unicode"/>
              </a:rPr>
              <a:t>be  described </a:t>
            </a:r>
            <a:r>
              <a:rPr sz="3400" spc="-5" dirty="0">
                <a:latin typeface="Lucida Sans Unicode"/>
                <a:cs typeface="Lucida Sans Unicode"/>
              </a:rPr>
              <a:t>as </a:t>
            </a:r>
            <a:r>
              <a:rPr sz="3400" dirty="0">
                <a:latin typeface="Lucida Sans Unicode"/>
                <a:cs typeface="Lucida Sans Unicode"/>
              </a:rPr>
              <a:t>“the </a:t>
            </a:r>
            <a:r>
              <a:rPr sz="3400" spc="-10" dirty="0">
                <a:latin typeface="Lucida Sans Unicode"/>
                <a:cs typeface="Lucida Sans Unicode"/>
              </a:rPr>
              <a:t>optimal </a:t>
            </a:r>
            <a:r>
              <a:rPr sz="3400" spc="-5" dirty="0">
                <a:latin typeface="Lucida Sans Unicode"/>
                <a:cs typeface="Lucida Sans Unicode"/>
              </a:rPr>
              <a:t>use of nature in </a:t>
            </a:r>
            <a:r>
              <a:rPr sz="340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form  of Plants, </a:t>
            </a:r>
            <a:r>
              <a:rPr sz="3400" spc="-10" dirty="0">
                <a:latin typeface="Lucida Sans Unicode"/>
                <a:cs typeface="Lucida Sans Unicode"/>
              </a:rPr>
              <a:t>animals, bacteria, </a:t>
            </a:r>
            <a:r>
              <a:rPr sz="3400" spc="-5" dirty="0">
                <a:latin typeface="Lucida Sans Unicode"/>
                <a:cs typeface="Lucida Sans Unicode"/>
              </a:rPr>
              <a:t>fungi, </a:t>
            </a:r>
            <a:r>
              <a:rPr sz="3400" spc="-10" dirty="0">
                <a:latin typeface="Lucida Sans Unicode"/>
                <a:cs typeface="Lucida Sans Unicode"/>
              </a:rPr>
              <a:t>algae,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produce  renewable </a:t>
            </a:r>
            <a:r>
              <a:rPr sz="3400" spc="-5" dirty="0">
                <a:latin typeface="Lucida Sans Unicode"/>
                <a:cs typeface="Lucida Sans Unicode"/>
              </a:rPr>
              <a:t>energy, food </a:t>
            </a:r>
            <a:r>
              <a:rPr sz="3400" spc="-10" dirty="0">
                <a:latin typeface="Lucida Sans Unicode"/>
                <a:cs typeface="Lucida Sans Unicode"/>
              </a:rPr>
              <a:t>and </a:t>
            </a:r>
            <a:r>
              <a:rPr sz="3400" spc="-5" dirty="0">
                <a:latin typeface="Lucida Sans Unicode"/>
                <a:cs typeface="Lucida Sans Unicode"/>
              </a:rPr>
              <a:t>nutrients in a synergistic  </a:t>
            </a:r>
            <a:r>
              <a:rPr sz="3400" spc="-10" dirty="0">
                <a:latin typeface="Lucida Sans Unicode"/>
                <a:cs typeface="Lucida Sans Unicode"/>
              </a:rPr>
              <a:t>integrated </a:t>
            </a:r>
            <a:r>
              <a:rPr sz="3400" spc="-5" dirty="0">
                <a:latin typeface="Lucida Sans Unicode"/>
                <a:cs typeface="Lucida Sans Unicode"/>
              </a:rPr>
              <a:t>cycle of profit </a:t>
            </a:r>
            <a:r>
              <a:rPr sz="3400" spc="-10" dirty="0">
                <a:latin typeface="Lucida Sans Unicode"/>
                <a:cs typeface="Lucida Sans Unicode"/>
              </a:rPr>
              <a:t>making processes </a:t>
            </a:r>
            <a:r>
              <a:rPr sz="3400" spc="-5" dirty="0">
                <a:latin typeface="Lucida Sans Unicode"/>
                <a:cs typeface="Lucida Sans Unicode"/>
              </a:rPr>
              <a:t>where 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west of each process </a:t>
            </a:r>
            <a:r>
              <a:rPr sz="3400" spc="-10" dirty="0">
                <a:latin typeface="Lucida Sans Unicode"/>
                <a:cs typeface="Lucida Sans Unicode"/>
              </a:rPr>
              <a:t>becomes the </a:t>
            </a:r>
            <a:r>
              <a:rPr sz="3400" spc="-5" dirty="0">
                <a:latin typeface="Lucida Sans Unicode"/>
                <a:cs typeface="Lucida Sans Unicode"/>
              </a:rPr>
              <a:t>feedstock for  another</a:t>
            </a:r>
            <a:r>
              <a:rPr sz="3400" spc="-10" dirty="0">
                <a:latin typeface="Lucida Sans Unicode"/>
                <a:cs typeface="Lucida Sans Unicode"/>
              </a:rPr>
              <a:t> process.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7240"/>
          </a:xfrm>
          <a:custGeom>
            <a:avLst/>
            <a:gdLst/>
            <a:ahLst/>
            <a:cxnLst/>
            <a:rect l="l" t="t" r="r" b="b"/>
            <a:pathLst>
              <a:path w="12192000" h="777240">
                <a:moveTo>
                  <a:pt x="0" y="777239"/>
                </a:moveTo>
                <a:lnTo>
                  <a:pt x="12192000" y="777239"/>
                </a:lnTo>
                <a:lnTo>
                  <a:pt x="12192000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215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508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80">
                <a:moveTo>
                  <a:pt x="0" y="0"/>
                </a:moveTo>
                <a:lnTo>
                  <a:pt x="0" y="76707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4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7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5461"/>
            <a:ext cx="0" cy="766445"/>
          </a:xfrm>
          <a:custGeom>
            <a:avLst/>
            <a:gdLst/>
            <a:ahLst/>
            <a:cxnLst/>
            <a:rect l="l" t="t" r="r" b="b"/>
            <a:pathLst>
              <a:path h="766445">
                <a:moveTo>
                  <a:pt x="0" y="0"/>
                </a:moveTo>
                <a:lnTo>
                  <a:pt x="0" y="766318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550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27940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136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2222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27432"/>
            <a:ext cx="0" cy="722630"/>
          </a:xfrm>
          <a:custGeom>
            <a:avLst/>
            <a:gdLst/>
            <a:ahLst/>
            <a:cxnLst/>
            <a:rect l="l" t="t" r="r" b="b"/>
            <a:pathLst>
              <a:path h="722630">
                <a:moveTo>
                  <a:pt x="0" y="0"/>
                </a:moveTo>
                <a:lnTo>
                  <a:pt x="0" y="722376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4735" y="158495"/>
            <a:ext cx="3461004" cy="391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83"/>
            <a:ext cx="12192000" cy="794385"/>
          </a:xfrm>
          <a:custGeom>
            <a:avLst/>
            <a:gdLst/>
            <a:ahLst/>
            <a:cxnLst/>
            <a:rect l="l" t="t" r="r" b="b"/>
            <a:pathLst>
              <a:path w="12192000" h="794385">
                <a:moveTo>
                  <a:pt x="0" y="794004"/>
                </a:moveTo>
                <a:lnTo>
                  <a:pt x="12192000" y="794004"/>
                </a:lnTo>
                <a:lnTo>
                  <a:pt x="12192000" y="0"/>
                </a:lnTo>
                <a:lnTo>
                  <a:pt x="0" y="0"/>
                </a:lnTo>
                <a:lnTo>
                  <a:pt x="0" y="794004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280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" y="30480"/>
            <a:ext cx="0" cy="782320"/>
          </a:xfrm>
          <a:custGeom>
            <a:avLst/>
            <a:gdLst/>
            <a:ahLst/>
            <a:cxnLst/>
            <a:rect l="l" t="t" r="r" b="b"/>
            <a:pathLst>
              <a:path h="782319">
                <a:moveTo>
                  <a:pt x="0" y="0"/>
                </a:moveTo>
                <a:lnTo>
                  <a:pt x="0" y="78232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30480"/>
          </a:xfrm>
          <a:custGeom>
            <a:avLst/>
            <a:gdLst/>
            <a:ahLst/>
            <a:cxnLst/>
            <a:rect l="l" t="t" r="r" b="b"/>
            <a:pathLst>
              <a:path w="12192000" h="30480">
                <a:moveTo>
                  <a:pt x="0" y="30480"/>
                </a:moveTo>
                <a:lnTo>
                  <a:pt x="12192000" y="30480"/>
                </a:lnTo>
                <a:lnTo>
                  <a:pt x="121920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29844"/>
            <a:ext cx="0" cy="783590"/>
          </a:xfrm>
          <a:custGeom>
            <a:avLst/>
            <a:gdLst/>
            <a:ahLst/>
            <a:cxnLst/>
            <a:rect l="l" t="t" r="r" b="b"/>
            <a:pathLst>
              <a:path h="783590">
                <a:moveTo>
                  <a:pt x="0" y="0"/>
                </a:moveTo>
                <a:lnTo>
                  <a:pt x="0" y="783081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79629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52069"/>
            <a:ext cx="0" cy="739140"/>
          </a:xfrm>
          <a:custGeom>
            <a:avLst/>
            <a:gdLst/>
            <a:ahLst/>
            <a:cxnLst/>
            <a:rect l="l" t="t" r="r" b="b"/>
            <a:pathLst>
              <a:path h="739140">
                <a:moveTo>
                  <a:pt x="0" y="0"/>
                </a:moveTo>
                <a:lnTo>
                  <a:pt x="0" y="73913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4635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51815"/>
            <a:ext cx="0" cy="739140"/>
          </a:xfrm>
          <a:custGeom>
            <a:avLst/>
            <a:gdLst/>
            <a:ahLst/>
            <a:cxnLst/>
            <a:rect l="l" t="t" r="r" b="b"/>
            <a:pathLst>
              <a:path h="739140">
                <a:moveTo>
                  <a:pt x="0" y="0"/>
                </a:moveTo>
                <a:lnTo>
                  <a:pt x="0" y="739139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9084" y="1523"/>
            <a:ext cx="5542788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09594" y="68656"/>
            <a:ext cx="497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BIOTRANSFORMATION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623417" y="3587622"/>
            <a:ext cx="1094359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latin typeface="Lucida Sans Unicode"/>
                <a:cs typeface="Lucida Sans Unicode"/>
              </a:rPr>
              <a:t>The changes that take place </a:t>
            </a:r>
            <a:r>
              <a:rPr sz="3400" spc="-5" dirty="0">
                <a:latin typeface="Lucida Sans Unicode"/>
                <a:cs typeface="Lucida Sans Unicode"/>
              </a:rPr>
              <a:t>in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biology of </a:t>
            </a:r>
            <a:r>
              <a:rPr sz="3400" spc="-10" dirty="0">
                <a:latin typeface="Lucida Sans Unicode"/>
                <a:cs typeface="Lucida Sans Unicode"/>
              </a:rPr>
              <a:t>the  </a:t>
            </a:r>
            <a:r>
              <a:rPr sz="3400" spc="-5" dirty="0">
                <a:latin typeface="Lucida Sans Unicode"/>
                <a:cs typeface="Lucida Sans Unicode"/>
              </a:rPr>
              <a:t>environment which </a:t>
            </a:r>
            <a:r>
              <a:rPr sz="3400" spc="-10" dirty="0">
                <a:latin typeface="Lucida Sans Unicode"/>
                <a:cs typeface="Lucida Sans Unicode"/>
              </a:rPr>
              <a:t>are </a:t>
            </a:r>
            <a:r>
              <a:rPr sz="3400" spc="-5" dirty="0">
                <a:latin typeface="Lucida Sans Unicode"/>
                <a:cs typeface="Lucida Sans Unicode"/>
              </a:rPr>
              <a:t>changes of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complex  </a:t>
            </a:r>
            <a:r>
              <a:rPr sz="3400" spc="-10" dirty="0">
                <a:latin typeface="Lucida Sans Unicode"/>
                <a:cs typeface="Lucida Sans Unicode"/>
              </a:rPr>
              <a:t>compound </a:t>
            </a:r>
            <a:r>
              <a:rPr sz="3400" spc="-5" dirty="0">
                <a:latin typeface="Lucida Sans Unicode"/>
                <a:cs typeface="Lucida Sans Unicode"/>
              </a:rPr>
              <a:t>to simple non-toxic to toxic or the other  way round is </a:t>
            </a:r>
            <a:r>
              <a:rPr sz="3400" spc="-10" dirty="0">
                <a:latin typeface="Lucida Sans Unicode"/>
                <a:cs typeface="Lucida Sans Unicode"/>
              </a:rPr>
              <a:t>called the biotransformation</a:t>
            </a:r>
            <a:r>
              <a:rPr sz="3400" spc="12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process.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77767" y="1027175"/>
            <a:ext cx="4754880" cy="391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3151073"/>
            <a:ext cx="113195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5277"/>
              <a:buFont typeface="Wingdings"/>
              <a:buChar char=""/>
              <a:tabLst>
                <a:tab pos="290830" algn="l"/>
              </a:tabLst>
            </a:pPr>
            <a:r>
              <a:rPr sz="3600" spc="-5" dirty="0">
                <a:latin typeface="Lucida Sans Unicode"/>
                <a:cs typeface="Lucida Sans Unicode"/>
              </a:rPr>
              <a:t>It is used in the Manufacturing </a:t>
            </a:r>
            <a:r>
              <a:rPr sz="3600" dirty="0">
                <a:latin typeface="Lucida Sans Unicode"/>
                <a:cs typeface="Lucida Sans Unicode"/>
              </a:rPr>
              <a:t>sector where </a:t>
            </a:r>
            <a:r>
              <a:rPr sz="3600" spc="-5" dirty="0">
                <a:latin typeface="Lucida Sans Unicode"/>
                <a:cs typeface="Lucida Sans Unicode"/>
              </a:rPr>
              <a:t>toxic  </a:t>
            </a:r>
            <a:r>
              <a:rPr sz="3600" dirty="0">
                <a:latin typeface="Lucida Sans Unicode"/>
                <a:cs typeface="Lucida Sans Unicode"/>
              </a:rPr>
              <a:t>substances </a:t>
            </a:r>
            <a:r>
              <a:rPr sz="3600" spc="-5" dirty="0">
                <a:latin typeface="Lucida Sans Unicode"/>
                <a:cs typeface="Lucida Sans Unicode"/>
              </a:rPr>
              <a:t>are converted to</a:t>
            </a:r>
            <a:r>
              <a:rPr sz="3600" spc="-10" dirty="0">
                <a:latin typeface="Lucida Sans Unicode"/>
                <a:cs typeface="Lucida Sans Unicode"/>
              </a:rPr>
              <a:t> </a:t>
            </a:r>
            <a:r>
              <a:rPr sz="3600" spc="-5" dirty="0">
                <a:latin typeface="Lucida Sans Unicode"/>
                <a:cs typeface="Lucida Sans Unicode"/>
              </a:rPr>
              <a:t>Bi-products.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"/>
            <a:ext cx="12192000" cy="775970"/>
          </a:xfrm>
          <a:custGeom>
            <a:avLst/>
            <a:gdLst/>
            <a:ahLst/>
            <a:cxnLst/>
            <a:rect l="l" t="t" r="r" b="b"/>
            <a:pathLst>
              <a:path w="12192000" h="775970">
                <a:moveTo>
                  <a:pt x="0" y="775716"/>
                </a:moveTo>
                <a:lnTo>
                  <a:pt x="12192000" y="775716"/>
                </a:lnTo>
                <a:lnTo>
                  <a:pt x="12192000" y="0"/>
                </a:lnTo>
                <a:lnTo>
                  <a:pt x="0" y="0"/>
                </a:lnTo>
                <a:lnTo>
                  <a:pt x="0" y="775716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6130"/>
            <a:ext cx="12192000" cy="31750"/>
          </a:xfrm>
          <a:custGeom>
            <a:avLst/>
            <a:gdLst/>
            <a:ahLst/>
            <a:cxnLst/>
            <a:rect l="l" t="t" r="r" b="b"/>
            <a:pathLst>
              <a:path w="12192000" h="31750">
                <a:moveTo>
                  <a:pt x="0" y="31750"/>
                </a:moveTo>
                <a:lnTo>
                  <a:pt x="12192000" y="31750"/>
                </a:lnTo>
                <a:lnTo>
                  <a:pt x="121920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0320"/>
            <a:ext cx="0" cy="765810"/>
          </a:xfrm>
          <a:custGeom>
            <a:avLst/>
            <a:gdLst/>
            <a:ahLst/>
            <a:cxnLst/>
            <a:rect l="l" t="t" r="r" b="b"/>
            <a:pathLst>
              <a:path h="765810">
                <a:moveTo>
                  <a:pt x="0" y="0"/>
                </a:moveTo>
                <a:lnTo>
                  <a:pt x="0" y="76580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0320"/>
          </a:xfrm>
          <a:custGeom>
            <a:avLst/>
            <a:gdLst/>
            <a:ahLst/>
            <a:cxnLst/>
            <a:rect l="l" t="t" r="r" b="b"/>
            <a:pathLst>
              <a:path w="12192000" h="20320">
                <a:moveTo>
                  <a:pt x="0" y="20319"/>
                </a:moveTo>
                <a:lnTo>
                  <a:pt x="12192000" y="20319"/>
                </a:lnTo>
                <a:lnTo>
                  <a:pt x="1219200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0700"/>
            <a:ext cx="0" cy="765175"/>
          </a:xfrm>
          <a:custGeom>
            <a:avLst/>
            <a:gdLst/>
            <a:ahLst/>
            <a:cxnLst/>
            <a:rect l="l" t="t" r="r" b="b"/>
            <a:pathLst>
              <a:path h="765175">
                <a:moveTo>
                  <a:pt x="0" y="0"/>
                </a:moveTo>
                <a:lnTo>
                  <a:pt x="0" y="764794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68984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3180"/>
            <a:ext cx="0" cy="720090"/>
          </a:xfrm>
          <a:custGeom>
            <a:avLst/>
            <a:gdLst/>
            <a:ahLst/>
            <a:cxnLst/>
            <a:rect l="l" t="t" r="r" b="b"/>
            <a:pathLst>
              <a:path h="720090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3746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2671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0851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3696" y="178307"/>
            <a:ext cx="4864608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2623819"/>
            <a:ext cx="11801475" cy="318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The conversion </a:t>
            </a:r>
            <a:r>
              <a:rPr sz="3400" spc="-5" dirty="0">
                <a:latin typeface="Lucida Sans Unicode"/>
                <a:cs typeface="Lucida Sans Unicode"/>
              </a:rPr>
              <a:t>of molecules from one form to another  within an</a:t>
            </a:r>
            <a:r>
              <a:rPr sz="3400" spc="2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organism.</a:t>
            </a:r>
            <a:endParaRPr sz="3400">
              <a:latin typeface="Lucida Sans Unicode"/>
              <a:cs typeface="Lucida Sans Unicode"/>
            </a:endParaRPr>
          </a:p>
          <a:p>
            <a:pPr marL="274955" indent="-26289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often associated </a:t>
            </a:r>
            <a:r>
              <a:rPr sz="3400" spc="-5" dirty="0">
                <a:latin typeface="Lucida Sans Unicode"/>
                <a:cs typeface="Lucida Sans Unicode"/>
              </a:rPr>
              <a:t>with</a:t>
            </a:r>
            <a:r>
              <a:rPr sz="3400" spc="10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change</a:t>
            </a:r>
            <a:endParaRPr sz="3400">
              <a:latin typeface="Lucida Sans Unicode"/>
              <a:cs typeface="Lucida Sans Unicode"/>
            </a:endParaRPr>
          </a:p>
          <a:p>
            <a:pPr marL="268605" marR="203200">
              <a:lnSpc>
                <a:spcPct val="100000"/>
              </a:lnSpc>
            </a:pPr>
            <a:r>
              <a:rPr sz="3400" spc="-10" dirty="0">
                <a:latin typeface="Lucida Sans Unicode"/>
                <a:cs typeface="Lucida Sans Unicode"/>
              </a:rPr>
              <a:t>(increase, decrease, </a:t>
            </a:r>
            <a:r>
              <a:rPr sz="3400" spc="-5" dirty="0">
                <a:latin typeface="Lucida Sans Unicode"/>
                <a:cs typeface="Lucida Sans Unicode"/>
              </a:rPr>
              <a:t>or little </a:t>
            </a:r>
            <a:r>
              <a:rPr sz="3400" spc="-10" dirty="0">
                <a:latin typeface="Lucida Sans Unicode"/>
                <a:cs typeface="Lucida Sans Unicode"/>
              </a:rPr>
              <a:t>change) </a:t>
            </a:r>
            <a:r>
              <a:rPr sz="3400" spc="-5" dirty="0">
                <a:latin typeface="Lucida Sans Unicode"/>
                <a:cs typeface="Lucida Sans Unicode"/>
              </a:rPr>
              <a:t>in </a:t>
            </a:r>
            <a:r>
              <a:rPr sz="3400" spc="-10" dirty="0">
                <a:latin typeface="Lucida Sans Unicode"/>
                <a:cs typeface="Lucida Sans Unicode"/>
              </a:rPr>
              <a:t>pharmacologic  activity </a:t>
            </a:r>
            <a:r>
              <a:rPr sz="3400" spc="-5" dirty="0">
                <a:latin typeface="Lucida Sans Unicode"/>
                <a:cs typeface="Lucida Sans Unicode"/>
              </a:rPr>
              <a:t>refers</a:t>
            </a:r>
            <a:r>
              <a:rPr sz="3400" spc="5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especially</a:t>
            </a:r>
            <a:endParaRPr sz="3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3400" spc="-5" dirty="0">
                <a:latin typeface="Lucida Sans Unicode"/>
                <a:cs typeface="Lucida Sans Unicode"/>
              </a:rPr>
              <a:t>to drugs </a:t>
            </a:r>
            <a:r>
              <a:rPr sz="3400" spc="-10" dirty="0">
                <a:latin typeface="Lucida Sans Unicode"/>
                <a:cs typeface="Lucida Sans Unicode"/>
              </a:rPr>
              <a:t>and </a:t>
            </a:r>
            <a:r>
              <a:rPr sz="3400" spc="-5" dirty="0">
                <a:latin typeface="Lucida Sans Unicode"/>
                <a:cs typeface="Lucida Sans Unicode"/>
              </a:rPr>
              <a:t>other</a:t>
            </a:r>
            <a:r>
              <a:rPr sz="3400" spc="3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xenobiotics.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"/>
            <a:ext cx="12192000" cy="803275"/>
          </a:xfrm>
          <a:custGeom>
            <a:avLst/>
            <a:gdLst/>
            <a:ahLst/>
            <a:cxnLst/>
            <a:rect l="l" t="t" r="r" b="b"/>
            <a:pathLst>
              <a:path w="12192000" h="803275">
                <a:moveTo>
                  <a:pt x="0" y="803147"/>
                </a:moveTo>
                <a:lnTo>
                  <a:pt x="12192000" y="803147"/>
                </a:lnTo>
                <a:lnTo>
                  <a:pt x="12192000" y="0"/>
                </a:lnTo>
                <a:lnTo>
                  <a:pt x="0" y="0"/>
                </a:lnTo>
                <a:lnTo>
                  <a:pt x="0" y="80314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280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20320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47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0320"/>
          </a:xfrm>
          <a:custGeom>
            <a:avLst/>
            <a:gdLst/>
            <a:ahLst/>
            <a:cxnLst/>
            <a:rect l="l" t="t" r="r" b="b"/>
            <a:pathLst>
              <a:path w="12192000" h="20320">
                <a:moveTo>
                  <a:pt x="0" y="20319"/>
                </a:moveTo>
                <a:lnTo>
                  <a:pt x="12192000" y="20319"/>
                </a:lnTo>
                <a:lnTo>
                  <a:pt x="1219200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20700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226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9629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3180"/>
            <a:ext cx="0" cy="748030"/>
          </a:xfrm>
          <a:custGeom>
            <a:avLst/>
            <a:gdLst/>
            <a:ahLst/>
            <a:cxnLst/>
            <a:rect l="l" t="t" r="r" b="b"/>
            <a:pathLst>
              <a:path h="748030">
                <a:moveTo>
                  <a:pt x="0" y="0"/>
                </a:moveTo>
                <a:lnTo>
                  <a:pt x="0" y="74802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3746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2671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0"/>
                </a:moveTo>
                <a:lnTo>
                  <a:pt x="0" y="748283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3696" y="192023"/>
            <a:ext cx="4864608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15" y="2976194"/>
            <a:ext cx="11917680" cy="339280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75590" marR="5080" indent="-275590">
              <a:lnSpc>
                <a:spcPts val="3670"/>
              </a:lnSpc>
              <a:spcBef>
                <a:spcPts val="56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Molecular ecology is a </a:t>
            </a:r>
            <a:r>
              <a:rPr sz="3400" spc="-10" dirty="0">
                <a:latin typeface="Lucida Sans Unicode"/>
                <a:cs typeface="Lucida Sans Unicode"/>
              </a:rPr>
              <a:t>field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evolutionary biology that  </a:t>
            </a:r>
            <a:r>
              <a:rPr sz="3400" spc="-5" dirty="0">
                <a:latin typeface="Lucida Sans Unicode"/>
                <a:cs typeface="Lucida Sans Unicode"/>
              </a:rPr>
              <a:t>is concerned with </a:t>
            </a:r>
            <a:r>
              <a:rPr sz="3400" spc="-10" dirty="0">
                <a:latin typeface="Lucida Sans Unicode"/>
                <a:cs typeface="Lucida Sans Unicode"/>
              </a:rPr>
              <a:t>applying </a:t>
            </a:r>
            <a:r>
              <a:rPr sz="3400" spc="-5" dirty="0">
                <a:latin typeface="Lucida Sans Unicode"/>
                <a:cs typeface="Lucida Sans Unicode"/>
              </a:rPr>
              <a:t>molecular</a:t>
            </a:r>
            <a:r>
              <a:rPr sz="3400" spc="11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population</a:t>
            </a:r>
            <a:endParaRPr sz="3400">
              <a:latin typeface="Lucida Sans Unicode"/>
              <a:cs typeface="Lucida Sans Unicode"/>
            </a:endParaRPr>
          </a:p>
          <a:p>
            <a:pPr marL="478790" marR="215900" indent="975360">
              <a:lnSpc>
                <a:spcPts val="3670"/>
              </a:lnSpc>
              <a:spcBef>
                <a:spcPts val="5"/>
              </a:spcBef>
            </a:pPr>
            <a:r>
              <a:rPr sz="3400" spc="-5" dirty="0">
                <a:latin typeface="Lucida Sans Unicode"/>
                <a:cs typeface="Lucida Sans Unicode"/>
              </a:rPr>
              <a:t>genetics,molecular phylogenetics, </a:t>
            </a:r>
            <a:r>
              <a:rPr sz="3400" spc="-10" dirty="0">
                <a:latin typeface="Lucida Sans Unicode"/>
                <a:cs typeface="Lucida Sans Unicode"/>
              </a:rPr>
              <a:t>and </a:t>
            </a:r>
            <a:r>
              <a:rPr sz="3400" spc="-5" dirty="0">
                <a:latin typeface="Lucida Sans Unicode"/>
                <a:cs typeface="Lucida Sans Unicode"/>
              </a:rPr>
              <a:t>more  recently genomics to traditional </a:t>
            </a:r>
            <a:r>
              <a:rPr sz="3400" spc="-10" dirty="0">
                <a:latin typeface="Lucida Sans Unicode"/>
                <a:cs typeface="Lucida Sans Unicode"/>
              </a:rPr>
              <a:t>ecological</a:t>
            </a:r>
            <a:r>
              <a:rPr sz="3400" spc="10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questions.</a:t>
            </a:r>
            <a:endParaRPr sz="3400">
              <a:latin typeface="Lucida Sans Unicode"/>
              <a:cs typeface="Lucida Sans Unicode"/>
            </a:endParaRPr>
          </a:p>
          <a:p>
            <a:pPr marL="19685" marR="16510" algn="ctr">
              <a:lnSpc>
                <a:spcPts val="3670"/>
              </a:lnSpc>
              <a:spcBef>
                <a:spcPts val="405"/>
              </a:spcBef>
            </a:pPr>
            <a:r>
              <a:rPr sz="3400" spc="-5" dirty="0">
                <a:latin typeface="Lucida Sans Unicode"/>
                <a:cs typeface="Lucida Sans Unicode"/>
              </a:rPr>
              <a:t>(e.g., species </a:t>
            </a:r>
            <a:r>
              <a:rPr sz="3400" spc="-10" dirty="0">
                <a:latin typeface="Lucida Sans Unicode"/>
                <a:cs typeface="Lucida Sans Unicode"/>
              </a:rPr>
              <a:t>diagnosis, </a:t>
            </a:r>
            <a:r>
              <a:rPr sz="3400" spc="-5" dirty="0">
                <a:latin typeface="Lucida Sans Unicode"/>
                <a:cs typeface="Lucida Sans Unicode"/>
              </a:rPr>
              <a:t>conservation </a:t>
            </a:r>
            <a:r>
              <a:rPr sz="3400" spc="-10" dirty="0">
                <a:latin typeface="Lucida Sans Unicode"/>
                <a:cs typeface="Lucida Sans Unicode"/>
              </a:rPr>
              <a:t>and assessment of  </a:t>
            </a:r>
            <a:r>
              <a:rPr sz="3400" spc="-5" dirty="0">
                <a:latin typeface="Lucida Sans Unicode"/>
                <a:cs typeface="Lucida Sans Unicode"/>
              </a:rPr>
              <a:t>biodiversity, </a:t>
            </a:r>
            <a:r>
              <a:rPr sz="3400" spc="-10" dirty="0">
                <a:latin typeface="Lucida Sans Unicode"/>
                <a:cs typeface="Lucida Sans Unicode"/>
              </a:rPr>
              <a:t>species-area relationships, and </a:t>
            </a:r>
            <a:r>
              <a:rPr sz="3400" spc="-5" dirty="0">
                <a:latin typeface="Lucida Sans Unicode"/>
                <a:cs typeface="Lucida Sans Unicode"/>
              </a:rPr>
              <a:t>many  questions in </a:t>
            </a:r>
            <a:r>
              <a:rPr sz="3400" spc="-10" dirty="0">
                <a:latin typeface="Lucida Sans Unicode"/>
                <a:cs typeface="Lucida Sans Unicode"/>
              </a:rPr>
              <a:t>behavioral</a:t>
            </a:r>
            <a:r>
              <a:rPr sz="3400" spc="6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ecology).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3"/>
            <a:ext cx="12192000" cy="817244"/>
          </a:xfrm>
          <a:custGeom>
            <a:avLst/>
            <a:gdLst/>
            <a:ahLst/>
            <a:cxnLst/>
            <a:rect l="l" t="t" r="r" b="b"/>
            <a:pathLst>
              <a:path w="12192000" h="817244">
                <a:moveTo>
                  <a:pt x="0" y="816863"/>
                </a:moveTo>
                <a:lnTo>
                  <a:pt x="12192000" y="816863"/>
                </a:lnTo>
                <a:lnTo>
                  <a:pt x="12192000" y="0"/>
                </a:lnTo>
                <a:lnTo>
                  <a:pt x="0" y="0"/>
                </a:lnTo>
                <a:lnTo>
                  <a:pt x="0" y="81686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280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7620"/>
            <a:ext cx="0" cy="805180"/>
          </a:xfrm>
          <a:custGeom>
            <a:avLst/>
            <a:gdLst/>
            <a:ahLst/>
            <a:cxnLst/>
            <a:rect l="l" t="t" r="r" b="b"/>
            <a:pathLst>
              <a:path h="805180">
                <a:moveTo>
                  <a:pt x="0" y="0"/>
                </a:moveTo>
                <a:lnTo>
                  <a:pt x="0" y="80517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62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6985"/>
            <a:ext cx="0" cy="806450"/>
          </a:xfrm>
          <a:custGeom>
            <a:avLst/>
            <a:gdLst/>
            <a:ahLst/>
            <a:cxnLst/>
            <a:rect l="l" t="t" r="r" b="b"/>
            <a:pathLst>
              <a:path h="806450">
                <a:moveTo>
                  <a:pt x="0" y="0"/>
                </a:moveTo>
                <a:lnTo>
                  <a:pt x="0" y="805942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9629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2920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2349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2895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25467" y="163068"/>
            <a:ext cx="4014216" cy="496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4591" y="858011"/>
            <a:ext cx="4392168" cy="3514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844" y="2555493"/>
            <a:ext cx="10873740" cy="318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80708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Using biological techniques (i.e. </a:t>
            </a:r>
            <a:r>
              <a:rPr sz="3400" spc="-10" dirty="0">
                <a:latin typeface="Lucida Sans Unicode"/>
                <a:cs typeface="Lucida Sans Unicode"/>
              </a:rPr>
              <a:t>DNA  </a:t>
            </a:r>
            <a:r>
              <a:rPr sz="3400" spc="-5" dirty="0">
                <a:latin typeface="Lucida Sans Unicode"/>
                <a:cs typeface="Lucida Sans Unicode"/>
              </a:rPr>
              <a:t>fingerprinting) to better understand </a:t>
            </a:r>
            <a:r>
              <a:rPr sz="3400" spc="-10" dirty="0">
                <a:latin typeface="Lucida Sans Unicode"/>
                <a:cs typeface="Lucida Sans Unicode"/>
              </a:rPr>
              <a:t>aspects of  </a:t>
            </a:r>
            <a:r>
              <a:rPr sz="3400" spc="-5" dirty="0">
                <a:latin typeface="Lucida Sans Unicode"/>
                <a:cs typeface="Lucida Sans Unicode"/>
              </a:rPr>
              <a:t>nature.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4705"/>
              <a:buFont typeface="Wingdings"/>
              <a:buChar char=""/>
              <a:tabLst>
                <a:tab pos="2755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This </a:t>
            </a:r>
            <a:r>
              <a:rPr sz="3400" spc="-5" dirty="0">
                <a:latin typeface="Lucida Sans Unicode"/>
                <a:cs typeface="Lucida Sans Unicode"/>
              </a:rPr>
              <a:t>is </a:t>
            </a:r>
            <a:r>
              <a:rPr sz="3400" spc="-10" dirty="0">
                <a:latin typeface="Lucida Sans Unicode"/>
                <a:cs typeface="Lucida Sans Unicode"/>
              </a:rPr>
              <a:t>done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look </a:t>
            </a:r>
            <a:r>
              <a:rPr sz="3400" spc="-5" dirty="0">
                <a:latin typeface="Lucida Sans Unicode"/>
                <a:cs typeface="Lucida Sans Unicode"/>
              </a:rPr>
              <a:t>at the </a:t>
            </a:r>
            <a:r>
              <a:rPr sz="3400" spc="-10" dirty="0">
                <a:latin typeface="Lucida Sans Unicode"/>
                <a:cs typeface="Lucida Sans Unicode"/>
              </a:rPr>
              <a:t>biodiversity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different  populations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dirty="0">
                <a:latin typeface="Lucida Sans Unicode"/>
                <a:cs typeface="Lucida Sans Unicode"/>
              </a:rPr>
              <a:t>ensure they </a:t>
            </a:r>
            <a:r>
              <a:rPr sz="3400" spc="-5" dirty="0">
                <a:latin typeface="Lucida Sans Unicode"/>
                <a:cs typeface="Lucida Sans Unicode"/>
              </a:rPr>
              <a:t>are </a:t>
            </a:r>
            <a:r>
              <a:rPr sz="3400" dirty="0">
                <a:latin typeface="Lucida Sans Unicode"/>
                <a:cs typeface="Lucida Sans Unicode"/>
              </a:rPr>
              <a:t>not </a:t>
            </a:r>
            <a:r>
              <a:rPr sz="3400" spc="-5" dirty="0">
                <a:latin typeface="Lucida Sans Unicode"/>
                <a:cs typeface="Lucida Sans Unicode"/>
              </a:rPr>
              <a:t>at risk of going  extinct </a:t>
            </a:r>
            <a:r>
              <a:rPr sz="3400" spc="-10" dirty="0">
                <a:latin typeface="Lucida Sans Unicode"/>
                <a:cs typeface="Lucida Sans Unicode"/>
              </a:rPr>
              <a:t>(cheetahs and </a:t>
            </a:r>
            <a:r>
              <a:rPr sz="3400" spc="-5" dirty="0">
                <a:latin typeface="Lucida Sans Unicode"/>
                <a:cs typeface="Lucida Sans Unicode"/>
              </a:rPr>
              <a:t>polar </a:t>
            </a:r>
            <a:r>
              <a:rPr sz="3400" spc="-10" dirty="0">
                <a:latin typeface="Lucida Sans Unicode"/>
                <a:cs typeface="Lucida Sans Unicode"/>
              </a:rPr>
              <a:t>bears</a:t>
            </a:r>
            <a:r>
              <a:rPr sz="3400" spc="4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currently).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89940"/>
          </a:xfrm>
          <a:custGeom>
            <a:avLst/>
            <a:gdLst/>
            <a:ahLst/>
            <a:cxnLst/>
            <a:rect l="l" t="t" r="r" b="b"/>
            <a:pathLst>
              <a:path w="12192000" h="789940">
                <a:moveTo>
                  <a:pt x="0" y="789432"/>
                </a:moveTo>
                <a:lnTo>
                  <a:pt x="12192000" y="789432"/>
                </a:lnTo>
                <a:lnTo>
                  <a:pt x="12192000" y="0"/>
                </a:lnTo>
                <a:lnTo>
                  <a:pt x="0" y="0"/>
                </a:lnTo>
                <a:lnTo>
                  <a:pt x="0" y="789432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280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1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09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9629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30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567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6135" y="184404"/>
            <a:ext cx="3957827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685" y="2487294"/>
            <a:ext cx="1050544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It </a:t>
            </a:r>
            <a:r>
              <a:rPr sz="3400" spc="-10" dirty="0">
                <a:latin typeface="Lucida Sans Unicode"/>
                <a:cs typeface="Lucida Sans Unicode"/>
              </a:rPr>
              <a:t>can </a:t>
            </a:r>
            <a:r>
              <a:rPr sz="3400" spc="-5" dirty="0">
                <a:latin typeface="Lucida Sans Unicode"/>
                <a:cs typeface="Lucida Sans Unicode"/>
              </a:rPr>
              <a:t>be used to </a:t>
            </a:r>
            <a:r>
              <a:rPr sz="3400" spc="-10" dirty="0">
                <a:latin typeface="Lucida Sans Unicode"/>
                <a:cs typeface="Lucida Sans Unicode"/>
              </a:rPr>
              <a:t>determine </a:t>
            </a:r>
            <a:r>
              <a:rPr sz="3400" spc="-5" dirty="0">
                <a:latin typeface="Lucida Sans Unicode"/>
                <a:cs typeface="Lucida Sans Unicode"/>
              </a:rPr>
              <a:t>if a new species has  </a:t>
            </a:r>
            <a:r>
              <a:rPr sz="3400" spc="-10" dirty="0">
                <a:latin typeface="Lucida Sans Unicode"/>
                <a:cs typeface="Lucida Sans Unicode"/>
              </a:rPr>
              <a:t>emerged </a:t>
            </a:r>
            <a:r>
              <a:rPr sz="3400" spc="-5" dirty="0">
                <a:latin typeface="Lucida Sans Unicode"/>
                <a:cs typeface="Lucida Sans Unicode"/>
              </a:rPr>
              <a:t>and also better map the </a:t>
            </a:r>
            <a:r>
              <a:rPr sz="3400" spc="-10" dirty="0">
                <a:latin typeface="Lucida Sans Unicode"/>
                <a:cs typeface="Lucida Sans Unicode"/>
              </a:rPr>
              <a:t>evolutionary  development </a:t>
            </a:r>
            <a:r>
              <a:rPr sz="3400" spc="-5" dirty="0">
                <a:latin typeface="Lucida Sans Unicode"/>
                <a:cs typeface="Lucida Sans Unicode"/>
              </a:rPr>
              <a:t>of different families of animals  </a:t>
            </a:r>
            <a:r>
              <a:rPr sz="3400" spc="-10" dirty="0">
                <a:latin typeface="Lucida Sans Unicode"/>
                <a:cs typeface="Lucida Sans Unicode"/>
              </a:rPr>
              <a:t>(horses and </a:t>
            </a:r>
            <a:r>
              <a:rPr sz="3400" spc="-5" dirty="0">
                <a:latin typeface="Lucida Sans Unicode"/>
                <a:cs typeface="Lucida Sans Unicode"/>
              </a:rPr>
              <a:t>whales</a:t>
            </a:r>
            <a:r>
              <a:rPr sz="3400" spc="4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currently).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695325"/>
          </a:xfrm>
          <a:custGeom>
            <a:avLst/>
            <a:gdLst/>
            <a:ahLst/>
            <a:cxnLst/>
            <a:rect l="l" t="t" r="r" b="b"/>
            <a:pathLst>
              <a:path w="12192000" h="695325">
                <a:moveTo>
                  <a:pt x="0" y="694944"/>
                </a:moveTo>
                <a:lnTo>
                  <a:pt x="12192000" y="694944"/>
                </a:lnTo>
                <a:lnTo>
                  <a:pt x="12192000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1881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53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021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0167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7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79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6135" y="137160"/>
            <a:ext cx="3957827" cy="454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"/>
            <a:ext cx="12192000" cy="708660"/>
          </a:xfrm>
          <a:custGeom>
            <a:avLst/>
            <a:gdLst/>
            <a:ahLst/>
            <a:cxnLst/>
            <a:rect l="l" t="t" r="r" b="b"/>
            <a:pathLst>
              <a:path w="12192000" h="708660">
                <a:moveTo>
                  <a:pt x="0" y="708659"/>
                </a:moveTo>
                <a:lnTo>
                  <a:pt x="12192000" y="708659"/>
                </a:lnTo>
                <a:lnTo>
                  <a:pt x="12192000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881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" y="20320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49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20320"/>
          </a:xfrm>
          <a:custGeom>
            <a:avLst/>
            <a:gdLst/>
            <a:ahLst/>
            <a:cxnLst/>
            <a:rect l="l" t="t" r="r" b="b"/>
            <a:pathLst>
              <a:path w="12192000" h="20320">
                <a:moveTo>
                  <a:pt x="0" y="20319"/>
                </a:moveTo>
                <a:lnTo>
                  <a:pt x="12192000" y="20319"/>
                </a:lnTo>
                <a:lnTo>
                  <a:pt x="1219200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20700"/>
            <a:ext cx="0" cy="697865"/>
          </a:xfrm>
          <a:custGeom>
            <a:avLst/>
            <a:gdLst/>
            <a:ahLst/>
            <a:cxnLst/>
            <a:rect l="l" t="t" r="r" b="b"/>
            <a:pathLst>
              <a:path h="697865">
                <a:moveTo>
                  <a:pt x="0" y="0"/>
                </a:moveTo>
                <a:lnTo>
                  <a:pt x="0" y="697738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70167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43180"/>
            <a:ext cx="0" cy="652780"/>
          </a:xfrm>
          <a:custGeom>
            <a:avLst/>
            <a:gdLst/>
            <a:ahLst/>
            <a:cxnLst/>
            <a:rect l="l" t="t" r="r" b="b"/>
            <a:pathLst>
              <a:path h="652780">
                <a:moveTo>
                  <a:pt x="0" y="0"/>
                </a:moveTo>
                <a:lnTo>
                  <a:pt x="0" y="65277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3746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42671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3795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6135" y="131063"/>
            <a:ext cx="3957827" cy="452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5355" y="1708404"/>
            <a:ext cx="4322064" cy="4378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5708" y="1719072"/>
            <a:ext cx="4040123" cy="4354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3727" y="1126236"/>
            <a:ext cx="4456176" cy="688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50007" y="1210055"/>
            <a:ext cx="3022092" cy="586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9072" y="1173480"/>
            <a:ext cx="4285615" cy="518159"/>
          </a:xfrm>
          <a:custGeom>
            <a:avLst/>
            <a:gdLst/>
            <a:ahLst/>
            <a:cxnLst/>
            <a:rect l="l" t="t" r="r" b="b"/>
            <a:pathLst>
              <a:path w="4285615" h="518160">
                <a:moveTo>
                  <a:pt x="0" y="518160"/>
                </a:moveTo>
                <a:lnTo>
                  <a:pt x="4285488" y="518160"/>
                </a:lnTo>
                <a:lnTo>
                  <a:pt x="4285488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7067" y="1141475"/>
            <a:ext cx="4349750" cy="582295"/>
          </a:xfrm>
          <a:custGeom>
            <a:avLst/>
            <a:gdLst/>
            <a:ahLst/>
            <a:cxnLst/>
            <a:rect l="l" t="t" r="r" b="b"/>
            <a:pathLst>
              <a:path w="4349750" h="582294">
                <a:moveTo>
                  <a:pt x="4317492" y="0"/>
                </a:moveTo>
                <a:lnTo>
                  <a:pt x="32004" y="0"/>
                </a:lnTo>
                <a:lnTo>
                  <a:pt x="19556" y="2518"/>
                </a:lnTo>
                <a:lnTo>
                  <a:pt x="9382" y="9382"/>
                </a:lnTo>
                <a:lnTo>
                  <a:pt x="2518" y="19556"/>
                </a:lnTo>
                <a:lnTo>
                  <a:pt x="0" y="32003"/>
                </a:lnTo>
                <a:lnTo>
                  <a:pt x="0" y="550163"/>
                </a:lnTo>
                <a:lnTo>
                  <a:pt x="2518" y="562611"/>
                </a:lnTo>
                <a:lnTo>
                  <a:pt x="9382" y="572785"/>
                </a:lnTo>
                <a:lnTo>
                  <a:pt x="19556" y="579649"/>
                </a:lnTo>
                <a:lnTo>
                  <a:pt x="32004" y="582168"/>
                </a:lnTo>
                <a:lnTo>
                  <a:pt x="4317492" y="582168"/>
                </a:lnTo>
                <a:lnTo>
                  <a:pt x="4329939" y="579649"/>
                </a:lnTo>
                <a:lnTo>
                  <a:pt x="4340113" y="572785"/>
                </a:lnTo>
                <a:lnTo>
                  <a:pt x="4346977" y="562611"/>
                </a:lnTo>
                <a:lnTo>
                  <a:pt x="4349496" y="550163"/>
                </a:lnTo>
                <a:lnTo>
                  <a:pt x="4349496" y="543813"/>
                </a:lnTo>
                <a:lnTo>
                  <a:pt x="38354" y="543813"/>
                </a:lnTo>
                <a:lnTo>
                  <a:pt x="38354" y="38353"/>
                </a:lnTo>
                <a:lnTo>
                  <a:pt x="4349496" y="38353"/>
                </a:lnTo>
                <a:lnTo>
                  <a:pt x="4349496" y="32003"/>
                </a:lnTo>
                <a:lnTo>
                  <a:pt x="4346977" y="19556"/>
                </a:lnTo>
                <a:lnTo>
                  <a:pt x="4340113" y="9382"/>
                </a:lnTo>
                <a:lnTo>
                  <a:pt x="4329939" y="2518"/>
                </a:lnTo>
                <a:lnTo>
                  <a:pt x="4317492" y="0"/>
                </a:lnTo>
                <a:close/>
              </a:path>
              <a:path w="4349750" h="582294">
                <a:moveTo>
                  <a:pt x="4349496" y="38353"/>
                </a:moveTo>
                <a:lnTo>
                  <a:pt x="4311142" y="38353"/>
                </a:lnTo>
                <a:lnTo>
                  <a:pt x="4311142" y="543813"/>
                </a:lnTo>
                <a:lnTo>
                  <a:pt x="4349496" y="543813"/>
                </a:lnTo>
                <a:lnTo>
                  <a:pt x="4349496" y="38353"/>
                </a:lnTo>
                <a:close/>
              </a:path>
              <a:path w="4349750" h="582294">
                <a:moveTo>
                  <a:pt x="4298315" y="51181"/>
                </a:moveTo>
                <a:lnTo>
                  <a:pt x="51181" y="51181"/>
                </a:lnTo>
                <a:lnTo>
                  <a:pt x="51181" y="530987"/>
                </a:lnTo>
                <a:lnTo>
                  <a:pt x="4298315" y="530987"/>
                </a:lnTo>
                <a:lnTo>
                  <a:pt x="4298315" y="518160"/>
                </a:lnTo>
                <a:lnTo>
                  <a:pt x="64007" y="518160"/>
                </a:lnTo>
                <a:lnTo>
                  <a:pt x="64007" y="64008"/>
                </a:lnTo>
                <a:lnTo>
                  <a:pt x="4298315" y="64008"/>
                </a:lnTo>
                <a:lnTo>
                  <a:pt x="4298315" y="51181"/>
                </a:lnTo>
                <a:close/>
              </a:path>
              <a:path w="4349750" h="582294">
                <a:moveTo>
                  <a:pt x="4298315" y="64008"/>
                </a:moveTo>
                <a:lnTo>
                  <a:pt x="4285487" y="64008"/>
                </a:lnTo>
                <a:lnTo>
                  <a:pt x="4285487" y="518160"/>
                </a:lnTo>
                <a:lnTo>
                  <a:pt x="4298315" y="518160"/>
                </a:lnTo>
                <a:lnTo>
                  <a:pt x="4298315" y="6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19072" y="1267790"/>
            <a:ext cx="4285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Reading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DNA</a:t>
            </a:r>
            <a:r>
              <a:rPr sz="18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fingerprint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60364" y="1126236"/>
            <a:ext cx="4183380" cy="68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6476" y="1210055"/>
            <a:ext cx="2389631" cy="586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3703" y="1141475"/>
            <a:ext cx="4076700" cy="582295"/>
          </a:xfrm>
          <a:custGeom>
            <a:avLst/>
            <a:gdLst/>
            <a:ahLst/>
            <a:cxnLst/>
            <a:rect l="l" t="t" r="r" b="b"/>
            <a:pathLst>
              <a:path w="4076700" h="582294">
                <a:moveTo>
                  <a:pt x="4044696" y="0"/>
                </a:moveTo>
                <a:lnTo>
                  <a:pt x="32004" y="0"/>
                </a:lnTo>
                <a:lnTo>
                  <a:pt x="19556" y="2518"/>
                </a:lnTo>
                <a:lnTo>
                  <a:pt x="9382" y="9382"/>
                </a:lnTo>
                <a:lnTo>
                  <a:pt x="2518" y="19556"/>
                </a:lnTo>
                <a:lnTo>
                  <a:pt x="0" y="32003"/>
                </a:lnTo>
                <a:lnTo>
                  <a:pt x="0" y="550163"/>
                </a:lnTo>
                <a:lnTo>
                  <a:pt x="2518" y="562611"/>
                </a:lnTo>
                <a:lnTo>
                  <a:pt x="9382" y="572785"/>
                </a:lnTo>
                <a:lnTo>
                  <a:pt x="19556" y="579649"/>
                </a:lnTo>
                <a:lnTo>
                  <a:pt x="32004" y="582168"/>
                </a:lnTo>
                <a:lnTo>
                  <a:pt x="4044696" y="582168"/>
                </a:lnTo>
                <a:lnTo>
                  <a:pt x="4057143" y="579649"/>
                </a:lnTo>
                <a:lnTo>
                  <a:pt x="4067317" y="572785"/>
                </a:lnTo>
                <a:lnTo>
                  <a:pt x="4074181" y="562611"/>
                </a:lnTo>
                <a:lnTo>
                  <a:pt x="4076700" y="550163"/>
                </a:lnTo>
                <a:lnTo>
                  <a:pt x="4076700" y="543813"/>
                </a:lnTo>
                <a:lnTo>
                  <a:pt x="38354" y="543813"/>
                </a:lnTo>
                <a:lnTo>
                  <a:pt x="38354" y="38353"/>
                </a:lnTo>
                <a:lnTo>
                  <a:pt x="4076700" y="38353"/>
                </a:lnTo>
                <a:lnTo>
                  <a:pt x="4076700" y="32003"/>
                </a:lnTo>
                <a:lnTo>
                  <a:pt x="4074181" y="19556"/>
                </a:lnTo>
                <a:lnTo>
                  <a:pt x="4067317" y="9382"/>
                </a:lnTo>
                <a:lnTo>
                  <a:pt x="4057143" y="2518"/>
                </a:lnTo>
                <a:lnTo>
                  <a:pt x="4044696" y="0"/>
                </a:lnTo>
                <a:close/>
              </a:path>
              <a:path w="4076700" h="582294">
                <a:moveTo>
                  <a:pt x="4076700" y="38353"/>
                </a:moveTo>
                <a:lnTo>
                  <a:pt x="4038346" y="38353"/>
                </a:lnTo>
                <a:lnTo>
                  <a:pt x="4038346" y="543813"/>
                </a:lnTo>
                <a:lnTo>
                  <a:pt x="4076700" y="543813"/>
                </a:lnTo>
                <a:lnTo>
                  <a:pt x="4076700" y="38353"/>
                </a:lnTo>
                <a:close/>
              </a:path>
              <a:path w="4076700" h="582294">
                <a:moveTo>
                  <a:pt x="4025519" y="51181"/>
                </a:moveTo>
                <a:lnTo>
                  <a:pt x="51181" y="51181"/>
                </a:lnTo>
                <a:lnTo>
                  <a:pt x="51181" y="530987"/>
                </a:lnTo>
                <a:lnTo>
                  <a:pt x="4025519" y="530987"/>
                </a:lnTo>
                <a:lnTo>
                  <a:pt x="4025519" y="518160"/>
                </a:lnTo>
                <a:lnTo>
                  <a:pt x="64008" y="518160"/>
                </a:lnTo>
                <a:lnTo>
                  <a:pt x="64008" y="64008"/>
                </a:lnTo>
                <a:lnTo>
                  <a:pt x="4025519" y="64008"/>
                </a:lnTo>
                <a:lnTo>
                  <a:pt x="4025519" y="51181"/>
                </a:lnTo>
                <a:close/>
              </a:path>
              <a:path w="4076700" h="582294">
                <a:moveTo>
                  <a:pt x="4025519" y="64008"/>
                </a:moveTo>
                <a:lnTo>
                  <a:pt x="4012692" y="64008"/>
                </a:lnTo>
                <a:lnTo>
                  <a:pt x="4012692" y="518160"/>
                </a:lnTo>
                <a:lnTo>
                  <a:pt x="4025519" y="518160"/>
                </a:lnTo>
                <a:lnTo>
                  <a:pt x="4025519" y="6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45708" y="1173480"/>
            <a:ext cx="4013200" cy="518159"/>
          </a:xfrm>
          <a:prstGeom prst="rect">
            <a:avLst/>
          </a:prstGeom>
          <a:solidFill>
            <a:srgbClr val="464A78"/>
          </a:solidFill>
        </p:spPr>
        <p:txBody>
          <a:bodyPr vert="horz" wrap="square" lIns="0" tIns="107314" rIns="0" bIns="0" rtlCol="0">
            <a:spAutoFit/>
          </a:bodyPr>
          <a:lstStyle/>
          <a:p>
            <a:pPr marL="1002665">
              <a:lnSpc>
                <a:spcPct val="100000"/>
              </a:lnSpc>
              <a:spcBef>
                <a:spcPts val="844"/>
              </a:spcBef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Biofuel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exaggeration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197" y="3669284"/>
            <a:ext cx="1132967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Lucida Sans Unicode"/>
                <a:cs typeface="Lucida Sans Unicode"/>
              </a:rPr>
              <a:t>The </a:t>
            </a:r>
            <a:r>
              <a:rPr sz="3200" dirty="0">
                <a:latin typeface="Lucida Sans Unicode"/>
                <a:cs typeface="Lucida Sans Unicode"/>
              </a:rPr>
              <a:t>major benefits </a:t>
            </a:r>
            <a:r>
              <a:rPr sz="3200" spc="-5" dirty="0">
                <a:latin typeface="Lucida Sans Unicode"/>
                <a:cs typeface="Lucida Sans Unicode"/>
              </a:rPr>
              <a:t>of environmental biotechnology are it  </a:t>
            </a:r>
            <a:r>
              <a:rPr sz="3200" dirty="0">
                <a:latin typeface="Lucida Sans Unicode"/>
                <a:cs typeface="Lucida Sans Unicode"/>
              </a:rPr>
              <a:t>helps to keep our </a:t>
            </a:r>
            <a:r>
              <a:rPr sz="3200" spc="-5" dirty="0">
                <a:latin typeface="Lucida Sans Unicode"/>
                <a:cs typeface="Lucida Sans Unicode"/>
              </a:rPr>
              <a:t>environment </a:t>
            </a:r>
            <a:r>
              <a:rPr sz="3200" dirty="0">
                <a:latin typeface="Lucida Sans Unicode"/>
                <a:cs typeface="Lucida Sans Unicode"/>
              </a:rPr>
              <a:t>safe and </a:t>
            </a:r>
            <a:r>
              <a:rPr sz="3200" spc="-5" dirty="0">
                <a:latin typeface="Lucida Sans Unicode"/>
                <a:cs typeface="Lucida Sans Unicode"/>
              </a:rPr>
              <a:t>clean for </a:t>
            </a:r>
            <a:r>
              <a:rPr sz="3200" dirty="0">
                <a:latin typeface="Lucida Sans Unicode"/>
                <a:cs typeface="Lucida Sans Unicode"/>
              </a:rPr>
              <a:t>the</a:t>
            </a:r>
            <a:r>
              <a:rPr sz="3200" spc="-8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use  </a:t>
            </a:r>
            <a:r>
              <a:rPr sz="3200" spc="-5" dirty="0">
                <a:latin typeface="Lucida Sans Unicode"/>
                <a:cs typeface="Lucida Sans Unicode"/>
              </a:rPr>
              <a:t>of the </a:t>
            </a:r>
            <a:r>
              <a:rPr sz="3200" dirty="0">
                <a:latin typeface="Lucida Sans Unicode"/>
                <a:cs typeface="Lucida Sans Unicode"/>
              </a:rPr>
              <a:t>future </a:t>
            </a:r>
            <a:r>
              <a:rPr sz="3200" spc="-5" dirty="0">
                <a:latin typeface="Lucida Sans Unicode"/>
                <a:cs typeface="Lucida Sans Unicode"/>
              </a:rPr>
              <a:t>generations. It </a:t>
            </a:r>
            <a:r>
              <a:rPr sz="3200" dirty="0">
                <a:latin typeface="Lucida Sans Unicode"/>
                <a:cs typeface="Lucida Sans Unicode"/>
              </a:rPr>
              <a:t>helps </a:t>
            </a:r>
            <a:r>
              <a:rPr sz="3200" spc="-5" dirty="0">
                <a:latin typeface="Lucida Sans Unicode"/>
                <a:cs typeface="Lucida Sans Unicode"/>
              </a:rPr>
              <a:t>the organisms and the  engineers </a:t>
            </a:r>
            <a:r>
              <a:rPr sz="3200" dirty="0">
                <a:latin typeface="Lucida Sans Unicode"/>
                <a:cs typeface="Lucida Sans Unicode"/>
              </a:rPr>
              <a:t>to find useful </a:t>
            </a:r>
            <a:r>
              <a:rPr sz="3200" spc="-5" dirty="0">
                <a:latin typeface="Lucida Sans Unicode"/>
                <a:cs typeface="Lucida Sans Unicode"/>
              </a:rPr>
              <a:t>ways of </a:t>
            </a:r>
            <a:r>
              <a:rPr sz="3200" dirty="0">
                <a:latin typeface="Lucida Sans Unicode"/>
                <a:cs typeface="Lucida Sans Unicode"/>
              </a:rPr>
              <a:t>getting </a:t>
            </a:r>
            <a:r>
              <a:rPr sz="3200" spc="-5" dirty="0">
                <a:latin typeface="Lucida Sans Unicode"/>
                <a:cs typeface="Lucida Sans Unicode"/>
              </a:rPr>
              <a:t>adapted to the  changes </a:t>
            </a:r>
            <a:r>
              <a:rPr sz="3200" dirty="0">
                <a:latin typeface="Lucida Sans Unicode"/>
                <a:cs typeface="Lucida Sans Unicode"/>
              </a:rPr>
              <a:t>in the </a:t>
            </a:r>
            <a:r>
              <a:rPr sz="3200" spc="-5" dirty="0">
                <a:latin typeface="Lucida Sans Unicode"/>
                <a:cs typeface="Lucida Sans Unicode"/>
              </a:rPr>
              <a:t>environment and </a:t>
            </a:r>
            <a:r>
              <a:rPr sz="3200" dirty="0">
                <a:latin typeface="Lucida Sans Unicode"/>
                <a:cs typeface="Lucida Sans Unicode"/>
              </a:rPr>
              <a:t>keep </a:t>
            </a:r>
            <a:r>
              <a:rPr sz="3200" spc="5" dirty="0">
                <a:latin typeface="Lucida Sans Unicode"/>
                <a:cs typeface="Lucida Sans Unicode"/>
              </a:rPr>
              <a:t>the </a:t>
            </a:r>
            <a:r>
              <a:rPr sz="3200" spc="-5" dirty="0">
                <a:latin typeface="Lucida Sans Unicode"/>
                <a:cs typeface="Lucida Sans Unicode"/>
              </a:rPr>
              <a:t>environment  clean and</a:t>
            </a:r>
            <a:r>
              <a:rPr sz="3200" spc="-2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green.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818515"/>
          </a:xfrm>
          <a:custGeom>
            <a:avLst/>
            <a:gdLst/>
            <a:ahLst/>
            <a:cxnLst/>
            <a:rect l="l" t="t" r="r" b="b"/>
            <a:pathLst>
              <a:path w="12192000" h="818515">
                <a:moveTo>
                  <a:pt x="0" y="818388"/>
                </a:moveTo>
                <a:lnTo>
                  <a:pt x="12192000" y="818388"/>
                </a:lnTo>
                <a:lnTo>
                  <a:pt x="12192000" y="0"/>
                </a:lnTo>
                <a:lnTo>
                  <a:pt x="0" y="0"/>
                </a:lnTo>
                <a:lnTo>
                  <a:pt x="0" y="818388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280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5080"/>
            <a:ext cx="0" cy="807720"/>
          </a:xfrm>
          <a:custGeom>
            <a:avLst/>
            <a:gdLst/>
            <a:ahLst/>
            <a:cxnLst/>
            <a:rect l="l" t="t" r="r" b="b"/>
            <a:pathLst>
              <a:path h="807719">
                <a:moveTo>
                  <a:pt x="0" y="0"/>
                </a:moveTo>
                <a:lnTo>
                  <a:pt x="0" y="80772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4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7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5461"/>
            <a:ext cx="0" cy="807720"/>
          </a:xfrm>
          <a:custGeom>
            <a:avLst/>
            <a:gdLst/>
            <a:ahLst/>
            <a:cxnLst/>
            <a:rect l="l" t="t" r="r" b="b"/>
            <a:pathLst>
              <a:path h="807719">
                <a:moveTo>
                  <a:pt x="0" y="0"/>
                </a:moveTo>
                <a:lnTo>
                  <a:pt x="0" y="807466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9629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27940"/>
            <a:ext cx="0" cy="763270"/>
          </a:xfrm>
          <a:custGeom>
            <a:avLst/>
            <a:gdLst/>
            <a:ahLst/>
            <a:cxnLst/>
            <a:rect l="l" t="t" r="r" b="b"/>
            <a:pathLst>
              <a:path h="763270">
                <a:moveTo>
                  <a:pt x="0" y="0"/>
                </a:moveTo>
                <a:lnTo>
                  <a:pt x="0" y="76327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2222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27432"/>
            <a:ext cx="0" cy="763905"/>
          </a:xfrm>
          <a:custGeom>
            <a:avLst/>
            <a:gdLst/>
            <a:ahLst/>
            <a:cxnLst/>
            <a:rect l="l" t="t" r="r" b="b"/>
            <a:pathLst>
              <a:path h="763905">
                <a:moveTo>
                  <a:pt x="0" y="0"/>
                </a:moveTo>
                <a:lnTo>
                  <a:pt x="0" y="763524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75682" y="57150"/>
            <a:ext cx="2038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BE</a:t>
            </a:r>
            <a:r>
              <a:rPr sz="3600" spc="-5" dirty="0"/>
              <a:t>NEFITS</a:t>
            </a:r>
            <a:endParaRPr sz="3600"/>
          </a:p>
        </p:txBody>
      </p:sp>
      <p:sp>
        <p:nvSpPr>
          <p:cNvPr id="13" name="object 13"/>
          <p:cNvSpPr/>
          <p:nvPr/>
        </p:nvSpPr>
        <p:spPr>
          <a:xfrm>
            <a:off x="4546091" y="888491"/>
            <a:ext cx="2910840" cy="596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0" y="2647899"/>
            <a:ext cx="415925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600" b="0" i="1" dirty="0">
                <a:solidFill>
                  <a:srgbClr val="000000"/>
                </a:solidFill>
                <a:latin typeface="Arial"/>
                <a:cs typeface="Arial"/>
              </a:rPr>
              <a:t>THANK  YOU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089" y="1935583"/>
            <a:ext cx="10913110" cy="32873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Environmental Biotechnology needed</a:t>
            </a:r>
            <a:r>
              <a:rPr sz="3400" spc="75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to:</a:t>
            </a:r>
            <a:endParaRPr sz="3400">
              <a:latin typeface="Lucida Sans Unicode"/>
              <a:cs typeface="Lucida Sans Unicode"/>
            </a:endParaRPr>
          </a:p>
          <a:p>
            <a:pPr marL="524510" marR="5080" indent="-22860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97058"/>
              <a:buFont typeface="Wingdings"/>
              <a:buChar char=""/>
              <a:tabLst>
                <a:tab pos="6819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eliminate </a:t>
            </a:r>
            <a:r>
              <a:rPr sz="3400" spc="-5" dirty="0">
                <a:latin typeface="Lucida Sans Unicode"/>
                <a:cs typeface="Lucida Sans Unicode"/>
              </a:rPr>
              <a:t>the hazardous wastes </a:t>
            </a:r>
            <a:r>
              <a:rPr sz="3400" spc="-10" dirty="0">
                <a:latin typeface="Lucida Sans Unicode"/>
                <a:cs typeface="Lucida Sans Unicode"/>
              </a:rPr>
              <a:t>produced </a:t>
            </a:r>
            <a:r>
              <a:rPr sz="3400" spc="-5" dirty="0">
                <a:latin typeface="Lucida Sans Unicode"/>
                <a:cs typeface="Lucida Sans Unicode"/>
              </a:rPr>
              <a:t>by </a:t>
            </a:r>
            <a:r>
              <a:rPr sz="3400" spc="-10" dirty="0">
                <a:latin typeface="Lucida Sans Unicode"/>
                <a:cs typeface="Lucida Sans Unicode"/>
              </a:rPr>
              <a:t>our  </a:t>
            </a:r>
            <a:r>
              <a:rPr sz="3400" spc="-5" dirty="0">
                <a:latin typeface="Lucida Sans Unicode"/>
                <a:cs typeface="Lucida Sans Unicode"/>
              </a:rPr>
              <a:t>other</a:t>
            </a:r>
            <a:r>
              <a:rPr sz="3400" spc="-10" dirty="0">
                <a:latin typeface="Lucida Sans Unicode"/>
                <a:cs typeface="Lucida Sans Unicode"/>
              </a:rPr>
              <a:t> technologies.</a:t>
            </a:r>
            <a:endParaRPr sz="3400">
              <a:latin typeface="Lucida Sans Unicode"/>
              <a:cs typeface="Lucida Sans Unicode"/>
            </a:endParaRPr>
          </a:p>
          <a:p>
            <a:pPr marL="524510" marR="314960" indent="-228600">
              <a:lnSpc>
                <a:spcPct val="100000"/>
              </a:lnSpc>
              <a:spcBef>
                <a:spcPts val="305"/>
              </a:spcBef>
              <a:buClr>
                <a:srgbClr val="2CA1BE"/>
              </a:buClr>
              <a:buSzPct val="97058"/>
              <a:buFont typeface="Wingdings"/>
              <a:buChar char=""/>
              <a:tabLst>
                <a:tab pos="6819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distinguish between </a:t>
            </a:r>
            <a:r>
              <a:rPr sz="3400" spc="-5" dirty="0">
                <a:latin typeface="Lucida Sans Unicode"/>
                <a:cs typeface="Lucida Sans Unicode"/>
              </a:rPr>
              <a:t>similar species </a:t>
            </a:r>
            <a:r>
              <a:rPr sz="3400" spc="-10" dirty="0">
                <a:latin typeface="Lucida Sans Unicode"/>
                <a:cs typeface="Lucida Sans Unicode"/>
              </a:rPr>
              <a:t>and </a:t>
            </a:r>
            <a:r>
              <a:rPr sz="3400" spc="-5" dirty="0">
                <a:latin typeface="Lucida Sans Unicode"/>
                <a:cs typeface="Lucida Sans Unicode"/>
              </a:rPr>
              <a:t>ensure  species are </a:t>
            </a:r>
            <a:r>
              <a:rPr sz="3400" dirty="0">
                <a:latin typeface="Lucida Sans Unicode"/>
                <a:cs typeface="Lucida Sans Unicode"/>
              </a:rPr>
              <a:t>not </a:t>
            </a:r>
            <a:r>
              <a:rPr sz="3400" spc="-5" dirty="0">
                <a:latin typeface="Lucida Sans Unicode"/>
                <a:cs typeface="Lucida Sans Unicode"/>
              </a:rPr>
              <a:t>at risk of</a:t>
            </a:r>
            <a:r>
              <a:rPr sz="3400" spc="1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extinction.</a:t>
            </a:r>
            <a:endParaRPr sz="3400">
              <a:latin typeface="Lucida Sans Unicode"/>
              <a:cs typeface="Lucida Sans Unicode"/>
            </a:endParaRPr>
          </a:p>
          <a:p>
            <a:pPr marL="681355" indent="-38608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SzPct val="97058"/>
              <a:buFont typeface="Wingdings"/>
              <a:buChar char=""/>
              <a:tabLst>
                <a:tab pos="68199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create alternative </a:t>
            </a:r>
            <a:r>
              <a:rPr sz="3400" spc="-5" dirty="0">
                <a:latin typeface="Lucida Sans Unicode"/>
                <a:cs typeface="Lucida Sans Unicode"/>
              </a:rPr>
              <a:t>energy sources (i.e.</a:t>
            </a:r>
            <a:r>
              <a:rPr sz="3400" spc="8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Biofuel).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716"/>
            <a:ext cx="12192000" cy="763905"/>
          </a:xfrm>
          <a:custGeom>
            <a:avLst/>
            <a:gdLst/>
            <a:ahLst/>
            <a:cxnLst/>
            <a:rect l="l" t="t" r="r" b="b"/>
            <a:pathLst>
              <a:path w="12192000" h="763905">
                <a:moveTo>
                  <a:pt x="0" y="763523"/>
                </a:moveTo>
                <a:lnTo>
                  <a:pt x="12192000" y="763523"/>
                </a:lnTo>
                <a:lnTo>
                  <a:pt x="12192000" y="0"/>
                </a:lnTo>
                <a:lnTo>
                  <a:pt x="0" y="0"/>
                </a:lnTo>
                <a:lnTo>
                  <a:pt x="0" y="76352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215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19050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310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9050"/>
          </a:xfrm>
          <a:custGeom>
            <a:avLst/>
            <a:gdLst/>
            <a:ahLst/>
            <a:cxnLst/>
            <a:rect l="l" t="t" r="r" b="b"/>
            <a:pathLst>
              <a:path w="12192000" h="19050">
                <a:moveTo>
                  <a:pt x="0" y="19050"/>
                </a:moveTo>
                <a:lnTo>
                  <a:pt x="12192000" y="19050"/>
                </a:lnTo>
                <a:lnTo>
                  <a:pt x="121920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19176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2601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5501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40640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35559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41148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7596" y="170687"/>
            <a:ext cx="3416807" cy="3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678" y="1159281"/>
            <a:ext cx="11119485" cy="48926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Significance </a:t>
            </a: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towards </a:t>
            </a:r>
            <a:r>
              <a:rPr sz="34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industrial</a:t>
            </a:r>
            <a:r>
              <a:rPr sz="3400" spc="80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34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Biotechnology:</a:t>
            </a:r>
            <a:endParaRPr sz="3400">
              <a:latin typeface="Lucida Sans Unicode"/>
              <a:cs typeface="Lucida Sans Unicode"/>
            </a:endParaRPr>
          </a:p>
          <a:p>
            <a:pPr marL="268605" marR="1036319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consider </a:t>
            </a:r>
            <a:r>
              <a:rPr sz="3400" spc="-5" dirty="0">
                <a:latin typeface="Lucida Sans Unicode"/>
                <a:cs typeface="Lucida Sans Unicode"/>
              </a:rPr>
              <a:t>an environment in which </a:t>
            </a:r>
            <a:r>
              <a:rPr sz="3400" spc="-10" dirty="0">
                <a:latin typeface="Lucida Sans Unicode"/>
                <a:cs typeface="Lucida Sans Unicode"/>
              </a:rPr>
              <a:t>pollution of  particular </a:t>
            </a:r>
            <a:r>
              <a:rPr sz="3400" spc="-5" dirty="0">
                <a:latin typeface="Lucida Sans Unicode"/>
                <a:cs typeface="Lucida Sans Unicode"/>
              </a:rPr>
              <a:t>type is</a:t>
            </a:r>
            <a:r>
              <a:rPr sz="3400" spc="1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maximum.</a:t>
            </a:r>
            <a:endParaRPr sz="3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We isolate </a:t>
            </a:r>
            <a:r>
              <a:rPr sz="3400" spc="-5" dirty="0">
                <a:latin typeface="Lucida Sans Unicode"/>
                <a:cs typeface="Lucida Sans Unicode"/>
              </a:rPr>
              <a:t>a few microorganisms from the </a:t>
            </a:r>
            <a:r>
              <a:rPr sz="3400" spc="-10" dirty="0">
                <a:latin typeface="Lucida Sans Unicode"/>
                <a:cs typeface="Lucida Sans Unicode"/>
              </a:rPr>
              <a:t>polluted  </a:t>
            </a:r>
            <a:r>
              <a:rPr sz="3400" spc="-5" dirty="0">
                <a:latin typeface="Lucida Sans Unicode"/>
                <a:cs typeface="Lucida Sans Unicode"/>
              </a:rPr>
              <a:t>site </a:t>
            </a:r>
            <a:r>
              <a:rPr sz="3400" spc="-10" dirty="0">
                <a:latin typeface="Lucida Sans Unicode"/>
                <a:cs typeface="Lucida Sans Unicode"/>
              </a:rPr>
              <a:t>and </a:t>
            </a:r>
            <a:r>
              <a:rPr sz="3400" spc="-5" dirty="0">
                <a:latin typeface="Lucida Sans Unicode"/>
                <a:cs typeface="Lucida Sans Unicode"/>
              </a:rPr>
              <a:t>scan for </a:t>
            </a:r>
            <a:r>
              <a:rPr sz="3400" spc="-10" dirty="0">
                <a:latin typeface="Lucida Sans Unicode"/>
                <a:cs typeface="Lucida Sans Unicode"/>
              </a:rPr>
              <a:t>any </a:t>
            </a:r>
            <a:r>
              <a:rPr sz="3400" spc="-5" dirty="0">
                <a:latin typeface="Lucida Sans Unicode"/>
                <a:cs typeface="Lucida Sans Unicode"/>
              </a:rPr>
              <a:t>significant </a:t>
            </a:r>
            <a:r>
              <a:rPr sz="3400" spc="-10" dirty="0">
                <a:latin typeface="Lucida Sans Unicode"/>
                <a:cs typeface="Lucida Sans Unicode"/>
              </a:rPr>
              <a:t>changes </a:t>
            </a:r>
            <a:r>
              <a:rPr sz="3400" spc="-5" dirty="0">
                <a:latin typeface="Lucida Sans Unicode"/>
                <a:cs typeface="Lucida Sans Unicode"/>
              </a:rPr>
              <a:t>in their  genome like mutations or</a:t>
            </a:r>
            <a:r>
              <a:rPr sz="3400" spc="6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evolutions.</a:t>
            </a:r>
            <a:endParaRPr sz="3400">
              <a:latin typeface="Lucida Sans Unicode"/>
              <a:cs typeface="Lucida Sans Unicode"/>
            </a:endParaRPr>
          </a:p>
          <a:p>
            <a:pPr marL="268605" marR="432434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This </a:t>
            </a:r>
            <a:r>
              <a:rPr sz="3400" spc="-5" dirty="0">
                <a:latin typeface="Lucida Sans Unicode"/>
                <a:cs typeface="Lucida Sans Unicode"/>
              </a:rPr>
              <a:t>is </a:t>
            </a:r>
            <a:r>
              <a:rPr sz="3400" spc="-10" dirty="0">
                <a:latin typeface="Lucida Sans Unicode"/>
                <a:cs typeface="Lucida Sans Unicode"/>
              </a:rPr>
              <a:t>done because, the isolate </a:t>
            </a:r>
            <a:r>
              <a:rPr sz="3400" spc="-5" dirty="0">
                <a:latin typeface="Lucida Sans Unicode"/>
                <a:cs typeface="Lucida Sans Unicode"/>
              </a:rPr>
              <a:t>would have  </a:t>
            </a:r>
            <a:r>
              <a:rPr sz="3400" spc="-10" dirty="0">
                <a:latin typeface="Lucida Sans Unicode"/>
                <a:cs typeface="Lucida Sans Unicode"/>
              </a:rPr>
              <a:t>adapted itself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degrade/utilize the </a:t>
            </a:r>
            <a:r>
              <a:rPr sz="3400" spc="-5" dirty="0">
                <a:latin typeface="Lucida Sans Unicode"/>
                <a:cs typeface="Lucida Sans Unicode"/>
              </a:rPr>
              <a:t>starch better  then other microbes of the same</a:t>
            </a:r>
            <a:r>
              <a:rPr sz="3400" spc="5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genus.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789940"/>
          </a:xfrm>
          <a:custGeom>
            <a:avLst/>
            <a:gdLst/>
            <a:ahLst/>
            <a:cxnLst/>
            <a:rect l="l" t="t" r="r" b="b"/>
            <a:pathLst>
              <a:path w="12192000" h="789940">
                <a:moveTo>
                  <a:pt x="0" y="789432"/>
                </a:moveTo>
                <a:lnTo>
                  <a:pt x="12192000" y="789432"/>
                </a:lnTo>
                <a:lnTo>
                  <a:pt x="12192000" y="0"/>
                </a:lnTo>
                <a:lnTo>
                  <a:pt x="0" y="0"/>
                </a:lnTo>
                <a:lnTo>
                  <a:pt x="0" y="789432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280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1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8509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79629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735330"/>
          </a:xfrm>
          <a:custGeom>
            <a:avLst/>
            <a:gdLst/>
            <a:ahLst/>
            <a:cxnLst/>
            <a:rect l="l" t="t" r="r" b="b"/>
            <a:pathLst>
              <a:path h="735330">
                <a:moveTo>
                  <a:pt x="0" y="0"/>
                </a:moveTo>
                <a:lnTo>
                  <a:pt x="0" y="735329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567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7596" y="198120"/>
            <a:ext cx="341680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026" y="5944780"/>
            <a:ext cx="6529705" cy="913765"/>
          </a:xfrm>
          <a:custGeom>
            <a:avLst/>
            <a:gdLst/>
            <a:ahLst/>
            <a:cxnLst/>
            <a:rect l="l" t="t" r="r" b="b"/>
            <a:pathLst>
              <a:path w="6529705" h="913765">
                <a:moveTo>
                  <a:pt x="114263" y="21358"/>
                </a:moveTo>
                <a:lnTo>
                  <a:pt x="4848961" y="913215"/>
                </a:lnTo>
                <a:lnTo>
                  <a:pt x="6529702" y="913215"/>
                </a:lnTo>
                <a:lnTo>
                  <a:pt x="114263" y="21358"/>
                </a:lnTo>
                <a:close/>
              </a:path>
              <a:path w="6529705" h="913765">
                <a:moveTo>
                  <a:pt x="876" y="0"/>
                </a:moveTo>
                <a:lnTo>
                  <a:pt x="0" y="5473"/>
                </a:lnTo>
                <a:lnTo>
                  <a:pt x="114263" y="21358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331" y="5939091"/>
            <a:ext cx="4868545" cy="919480"/>
          </a:xfrm>
          <a:custGeom>
            <a:avLst/>
            <a:gdLst/>
            <a:ahLst/>
            <a:cxnLst/>
            <a:rect l="l" t="t" r="r" b="b"/>
            <a:pathLst>
              <a:path w="4868545" h="919479">
                <a:moveTo>
                  <a:pt x="0" y="0"/>
                </a:moveTo>
                <a:lnTo>
                  <a:pt x="10566" y="6350"/>
                </a:lnTo>
                <a:lnTo>
                  <a:pt x="3824391" y="918906"/>
                </a:lnTo>
                <a:lnTo>
                  <a:pt x="4868280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4529328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794"/>
            <a:ext cx="4493914" cy="1073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5766" y="2329053"/>
            <a:ext cx="945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Environmental Biotechnology</a:t>
            </a:r>
            <a:r>
              <a:rPr sz="3600" b="0" spc="-20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3600" b="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Implications: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360" marR="5080" indent="1854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1306830" algn="l"/>
                <a:tab pos="1307465" algn="l"/>
              </a:tabLst>
            </a:pPr>
            <a:r>
              <a:rPr spc="-10" dirty="0"/>
              <a:t>Environmental </a:t>
            </a:r>
            <a:r>
              <a:rPr spc="-5" dirty="0"/>
              <a:t>biotechnology is all about </a:t>
            </a:r>
            <a:r>
              <a:rPr spc="-10" dirty="0"/>
              <a:t>the  balance between the applications that provide</a:t>
            </a:r>
            <a:r>
              <a:rPr spc="204" dirty="0"/>
              <a:t> </a:t>
            </a:r>
            <a:r>
              <a:rPr spc="-5" dirty="0"/>
              <a:t>for</a:t>
            </a:r>
          </a:p>
          <a:p>
            <a:pPr marL="4162425" marR="694055" indent="-274510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these and </a:t>
            </a:r>
            <a:r>
              <a:rPr spc="-5" dirty="0"/>
              <a:t>the </a:t>
            </a:r>
            <a:r>
              <a:rPr spc="-10" dirty="0"/>
              <a:t>implications </a:t>
            </a:r>
            <a:r>
              <a:rPr spc="-5" dirty="0"/>
              <a:t>of manipulating  genetic</a:t>
            </a:r>
            <a:r>
              <a:rPr spc="20" dirty="0"/>
              <a:t> </a:t>
            </a:r>
            <a:r>
              <a:rPr spc="-5" dirty="0"/>
              <a:t>material.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28955"/>
            <a:ext cx="12192000" cy="803275"/>
          </a:xfrm>
          <a:custGeom>
            <a:avLst/>
            <a:gdLst/>
            <a:ahLst/>
            <a:cxnLst/>
            <a:rect l="l" t="t" r="r" b="b"/>
            <a:pathLst>
              <a:path w="12192000" h="803275">
                <a:moveTo>
                  <a:pt x="0" y="803148"/>
                </a:moveTo>
                <a:lnTo>
                  <a:pt x="12192000" y="803148"/>
                </a:lnTo>
                <a:lnTo>
                  <a:pt x="121920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2676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" y="34290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48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89269" y="34417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225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59" y="810259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45" y="55880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70029" y="56388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0"/>
                </a:moveTo>
                <a:lnTo>
                  <a:pt x="0" y="748283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87596" y="205740"/>
            <a:ext cx="3416807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931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" y="508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40">
                <a:moveTo>
                  <a:pt x="0" y="0"/>
                </a:moveTo>
                <a:lnTo>
                  <a:pt x="0" y="90423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4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507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5461"/>
            <a:ext cx="0" cy="903605"/>
          </a:xfrm>
          <a:custGeom>
            <a:avLst/>
            <a:gdLst/>
            <a:ahLst/>
            <a:cxnLst/>
            <a:rect l="l" t="t" r="r" b="b"/>
            <a:pathLst>
              <a:path h="903605">
                <a:moveTo>
                  <a:pt x="0" y="0"/>
                </a:moveTo>
                <a:lnTo>
                  <a:pt x="0" y="903478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89217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27940"/>
            <a:ext cx="0" cy="858519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52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2222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2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27432"/>
            <a:ext cx="0" cy="859790"/>
          </a:xfrm>
          <a:custGeom>
            <a:avLst/>
            <a:gdLst/>
            <a:ahLst/>
            <a:cxnLst/>
            <a:rect l="l" t="t" r="r" b="b"/>
            <a:pathLst>
              <a:path h="859790">
                <a:moveTo>
                  <a:pt x="0" y="0"/>
                </a:moveTo>
                <a:lnTo>
                  <a:pt x="0" y="859536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8100"/>
            <a:ext cx="12192000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3085" y="104343"/>
            <a:ext cx="11678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APPLICATION </a:t>
            </a:r>
            <a:r>
              <a:rPr sz="3600" dirty="0"/>
              <a:t>OF </a:t>
            </a:r>
            <a:r>
              <a:rPr sz="3600" spc="-5" dirty="0"/>
              <a:t>ENVIRONMENTAL</a:t>
            </a:r>
            <a:r>
              <a:rPr sz="3600" spc="-45" dirty="0"/>
              <a:t> </a:t>
            </a:r>
            <a:r>
              <a:rPr sz="3600" spc="-5" dirty="0"/>
              <a:t>BIOTECHNOLOGY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301548" y="1252473"/>
            <a:ext cx="10821670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Lucida Sans Unicode"/>
                <a:cs typeface="Lucida Sans Unicode"/>
              </a:rPr>
              <a:t>There </a:t>
            </a:r>
            <a:r>
              <a:rPr sz="3400" spc="-10" dirty="0">
                <a:latin typeface="Lucida Sans Unicode"/>
                <a:cs typeface="Lucida Sans Unicode"/>
              </a:rPr>
              <a:t>are </a:t>
            </a:r>
            <a:r>
              <a:rPr sz="3400" spc="-5" dirty="0">
                <a:latin typeface="Lucida Sans Unicode"/>
                <a:cs typeface="Lucida Sans Unicode"/>
              </a:rPr>
              <a:t>6 major </a:t>
            </a:r>
            <a:r>
              <a:rPr sz="3400" spc="-10" dirty="0">
                <a:latin typeface="Lucida Sans Unicode"/>
                <a:cs typeface="Lucida Sans Unicode"/>
              </a:rPr>
              <a:t>different types </a:t>
            </a:r>
            <a:r>
              <a:rPr sz="3400" spc="-5" dirty="0">
                <a:latin typeface="Lucida Sans Unicode"/>
                <a:cs typeface="Lucida Sans Unicode"/>
              </a:rPr>
              <a:t>of Applications </a:t>
            </a:r>
            <a:r>
              <a:rPr sz="3400" spc="-10" dirty="0">
                <a:latin typeface="Lucida Sans Unicode"/>
                <a:cs typeface="Lucida Sans Unicode"/>
              </a:rPr>
              <a:t>of  Environmental </a:t>
            </a:r>
            <a:r>
              <a:rPr sz="3400" spc="-5" dirty="0">
                <a:latin typeface="Lucida Sans Unicode"/>
                <a:cs typeface="Lucida Sans Unicode"/>
              </a:rPr>
              <a:t>Biotechnology. They are as</a:t>
            </a:r>
            <a:r>
              <a:rPr sz="3400" spc="8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follows:</a:t>
            </a:r>
            <a:endParaRPr sz="3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2832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Biomarker</a:t>
            </a:r>
            <a:endParaRPr sz="3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buAutoNum type="alphaLcParenR"/>
              <a:tabLst>
                <a:tab pos="52832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Biosensors</a:t>
            </a:r>
            <a:endParaRPr sz="3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buAutoNum type="alphaLcParenR"/>
              <a:tabLst>
                <a:tab pos="52832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Biofuels</a:t>
            </a:r>
            <a:endParaRPr sz="3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buAutoNum type="alphaLcParenR"/>
              <a:tabLst>
                <a:tab pos="52832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Bioremediation</a:t>
            </a:r>
            <a:endParaRPr sz="3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buAutoNum type="alphaLcParenR"/>
              <a:tabLst>
                <a:tab pos="528320" algn="l"/>
              </a:tabLst>
            </a:pPr>
            <a:r>
              <a:rPr sz="3400" spc="-10" dirty="0">
                <a:latin typeface="Lucida Sans Unicode"/>
                <a:cs typeface="Lucida Sans Unicode"/>
              </a:rPr>
              <a:t>Biotransformation</a:t>
            </a:r>
            <a:endParaRPr sz="34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buAutoNum type="alphaLcParenR"/>
              <a:tabLst>
                <a:tab pos="527685" algn="l"/>
                <a:tab pos="528320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Molecular</a:t>
            </a:r>
            <a:r>
              <a:rPr sz="3400" spc="-7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Ecology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37914" y="3080321"/>
            <a:ext cx="3780687" cy="2856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4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931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" y="33019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299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9269" y="32892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6045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9" y="892175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143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" y="54610"/>
            <a:ext cx="0" cy="831850"/>
          </a:xfrm>
          <a:custGeom>
            <a:avLst/>
            <a:gdLst/>
            <a:ahLst/>
            <a:cxnLst/>
            <a:rect l="l" t="t" r="r" b="b"/>
            <a:pathLst>
              <a:path h="831850">
                <a:moveTo>
                  <a:pt x="0" y="0"/>
                </a:moveTo>
                <a:lnTo>
                  <a:pt x="0" y="83185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" y="4953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0029" y="54864"/>
            <a:ext cx="0" cy="832485"/>
          </a:xfrm>
          <a:custGeom>
            <a:avLst/>
            <a:gdLst/>
            <a:ahLst/>
            <a:cxnLst/>
            <a:rect l="l" t="t" r="r" b="b"/>
            <a:pathLst>
              <a:path h="832485">
                <a:moveTo>
                  <a:pt x="0" y="0"/>
                </a:moveTo>
                <a:lnTo>
                  <a:pt x="0" y="832103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8659" y="51815"/>
            <a:ext cx="3183636" cy="100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89170" y="118059"/>
            <a:ext cx="2613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BIOMARKER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105562" y="2552192"/>
            <a:ext cx="11978005" cy="3652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latin typeface="Lucida Sans Unicode"/>
                <a:cs typeface="Lucida Sans Unicode"/>
              </a:rPr>
              <a:t>This type </a:t>
            </a:r>
            <a:r>
              <a:rPr sz="3400" spc="-5" dirty="0">
                <a:latin typeface="Lucida Sans Unicode"/>
                <a:cs typeface="Lucida Sans Unicode"/>
              </a:rPr>
              <a:t>of Application of </a:t>
            </a:r>
            <a:r>
              <a:rPr sz="3400" spc="-10" dirty="0">
                <a:latin typeface="Lucida Sans Unicode"/>
                <a:cs typeface="Lucida Sans Unicode"/>
              </a:rPr>
              <a:t>environmental Biotechnology  </a:t>
            </a:r>
            <a:r>
              <a:rPr sz="3400" spc="-5" dirty="0">
                <a:latin typeface="Lucida Sans Unicode"/>
                <a:cs typeface="Lucida Sans Unicode"/>
              </a:rPr>
              <a:t>gives </a:t>
            </a:r>
            <a:r>
              <a:rPr sz="3400" spc="-10" dirty="0">
                <a:latin typeface="Lucida Sans Unicode"/>
                <a:cs typeface="Lucida Sans Unicode"/>
              </a:rPr>
              <a:t>response </a:t>
            </a:r>
            <a:r>
              <a:rPr sz="3400" spc="-5" dirty="0">
                <a:latin typeface="Lucida Sans Unicode"/>
                <a:cs typeface="Lucida Sans Unicode"/>
              </a:rPr>
              <a:t>to a chemical </a:t>
            </a:r>
            <a:r>
              <a:rPr sz="3400" spc="-10" dirty="0">
                <a:latin typeface="Lucida Sans Unicode"/>
                <a:cs typeface="Lucida Sans Unicode"/>
              </a:rPr>
              <a:t>that </a:t>
            </a:r>
            <a:r>
              <a:rPr sz="3400" spc="-5" dirty="0">
                <a:latin typeface="Lucida Sans Unicode"/>
                <a:cs typeface="Lucida Sans Unicode"/>
              </a:rPr>
              <a:t>helps to measure </a:t>
            </a:r>
            <a:r>
              <a:rPr sz="3400" spc="-10" dirty="0">
                <a:latin typeface="Lucida Sans Unicode"/>
                <a:cs typeface="Lucida Sans Unicode"/>
              </a:rPr>
              <a:t>the  </a:t>
            </a:r>
            <a:r>
              <a:rPr sz="3400" spc="-5" dirty="0">
                <a:latin typeface="Lucida Sans Unicode"/>
                <a:cs typeface="Lucida Sans Unicode"/>
              </a:rPr>
              <a:t>level of </a:t>
            </a:r>
            <a:r>
              <a:rPr sz="3400" spc="-10" dirty="0">
                <a:latin typeface="Lucida Sans Unicode"/>
                <a:cs typeface="Lucida Sans Unicode"/>
              </a:rPr>
              <a:t>damage caused </a:t>
            </a:r>
            <a:r>
              <a:rPr sz="3400" spc="-5" dirty="0">
                <a:latin typeface="Lucida Sans Unicode"/>
                <a:cs typeface="Lucida Sans Unicode"/>
              </a:rPr>
              <a:t>or the exposure of the toxic </a:t>
            </a:r>
            <a:r>
              <a:rPr sz="3400" spc="-10" dirty="0">
                <a:latin typeface="Lucida Sans Unicode"/>
                <a:cs typeface="Lucida Sans Unicode"/>
              </a:rPr>
              <a:t>or  the pollution effect caused. </a:t>
            </a:r>
            <a:r>
              <a:rPr sz="3400" spc="-5" dirty="0">
                <a:latin typeface="Lucida Sans Unicode"/>
                <a:cs typeface="Lucida Sans Unicode"/>
              </a:rPr>
              <a:t>In other word, </a:t>
            </a:r>
            <a:r>
              <a:rPr sz="3400" spc="-10" dirty="0">
                <a:latin typeface="Lucida Sans Unicode"/>
                <a:cs typeface="Lucida Sans Unicode"/>
              </a:rPr>
              <a:t>Biomarker can  also </a:t>
            </a:r>
            <a:r>
              <a:rPr sz="3400" spc="-5" dirty="0">
                <a:latin typeface="Lucida Sans Unicode"/>
                <a:cs typeface="Lucida Sans Unicode"/>
              </a:rPr>
              <a:t>be </a:t>
            </a:r>
            <a:r>
              <a:rPr sz="3400" spc="-10" dirty="0">
                <a:latin typeface="Lucida Sans Unicode"/>
                <a:cs typeface="Lucida Sans Unicode"/>
              </a:rPr>
              <a:t>called </a:t>
            </a:r>
            <a:r>
              <a:rPr sz="3400" spc="-5" dirty="0">
                <a:latin typeface="Lucida Sans Unicode"/>
                <a:cs typeface="Lucida Sans Unicode"/>
              </a:rPr>
              <a:t>as </a:t>
            </a:r>
            <a:r>
              <a:rPr sz="3400" spc="-10" dirty="0">
                <a:latin typeface="Lucida Sans Unicode"/>
                <a:cs typeface="Lucida Sans Unicode"/>
              </a:rPr>
              <a:t>the Biological </a:t>
            </a:r>
            <a:r>
              <a:rPr sz="3400" spc="-5" dirty="0">
                <a:latin typeface="Lucida Sans Unicode"/>
                <a:cs typeface="Lucida Sans Unicode"/>
              </a:rPr>
              <a:t>markers </a:t>
            </a:r>
            <a:r>
              <a:rPr sz="3400" spc="-10" dirty="0">
                <a:latin typeface="Lucida Sans Unicode"/>
                <a:cs typeface="Lucida Sans Unicode"/>
              </a:rPr>
              <a:t>the </a:t>
            </a:r>
            <a:r>
              <a:rPr sz="3400" spc="-5" dirty="0">
                <a:latin typeface="Lucida Sans Unicode"/>
                <a:cs typeface="Lucida Sans Unicode"/>
              </a:rPr>
              <a:t>major use </a:t>
            </a:r>
            <a:r>
              <a:rPr sz="3400" spc="-10" dirty="0">
                <a:latin typeface="Lucida Sans Unicode"/>
                <a:cs typeface="Lucida Sans Unicode"/>
              </a:rPr>
              <a:t>of  </a:t>
            </a:r>
            <a:r>
              <a:rPr sz="3400" spc="-5" dirty="0">
                <a:latin typeface="Lucida Sans Unicode"/>
                <a:cs typeface="Lucida Sans Unicode"/>
              </a:rPr>
              <a:t>this </a:t>
            </a:r>
            <a:r>
              <a:rPr sz="3400" spc="-10" dirty="0">
                <a:latin typeface="Lucida Sans Unicode"/>
                <a:cs typeface="Lucida Sans Unicode"/>
              </a:rPr>
              <a:t>applications </a:t>
            </a:r>
            <a:r>
              <a:rPr sz="3400" spc="-5" dirty="0">
                <a:latin typeface="Lucida Sans Unicode"/>
                <a:cs typeface="Lucida Sans Unicode"/>
              </a:rPr>
              <a:t>helps to relate the connection between  </a:t>
            </a:r>
            <a:r>
              <a:rPr sz="3400" spc="-10" dirty="0">
                <a:latin typeface="Lucida Sans Unicode"/>
                <a:cs typeface="Lucida Sans Unicode"/>
              </a:rPr>
              <a:t>the oils and </a:t>
            </a:r>
            <a:r>
              <a:rPr sz="3400" spc="-5" dirty="0">
                <a:latin typeface="Lucida Sans Unicode"/>
                <a:cs typeface="Lucida Sans Unicode"/>
              </a:rPr>
              <a:t>its</a:t>
            </a:r>
            <a:r>
              <a:rPr sz="3400" spc="50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sources.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93235" y="1005839"/>
            <a:ext cx="4710684" cy="280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678" y="858977"/>
            <a:ext cx="11367770" cy="525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  <a:tab pos="7172959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A </a:t>
            </a:r>
            <a:r>
              <a:rPr sz="3400" spc="-10" dirty="0">
                <a:latin typeface="Lucida Sans Unicode"/>
                <a:cs typeface="Lucida Sans Unicode"/>
              </a:rPr>
              <a:t>biomarkers </a:t>
            </a:r>
            <a:r>
              <a:rPr sz="3400" spc="-5" dirty="0">
                <a:latin typeface="Lucida Sans Unicode"/>
                <a:cs typeface="Lucida Sans Unicode"/>
              </a:rPr>
              <a:t>is a </a:t>
            </a:r>
            <a:r>
              <a:rPr sz="3400" spc="-10" dirty="0">
                <a:latin typeface="Lucida Sans Unicode"/>
                <a:cs typeface="Lucida Sans Unicode"/>
              </a:rPr>
              <a:t>change </a:t>
            </a:r>
            <a:r>
              <a:rPr sz="3400" spc="-5" dirty="0">
                <a:latin typeface="Lucida Sans Unicode"/>
                <a:cs typeface="Lucida Sans Unicode"/>
              </a:rPr>
              <a:t>in biological </a:t>
            </a:r>
            <a:r>
              <a:rPr sz="3400" spc="-10" dirty="0">
                <a:latin typeface="Lucida Sans Unicode"/>
                <a:cs typeface="Lucida Sans Unicode"/>
              </a:rPr>
              <a:t>responses  ranging </a:t>
            </a:r>
            <a:r>
              <a:rPr sz="3400" spc="-5" dirty="0">
                <a:latin typeface="Lucida Sans Unicode"/>
                <a:cs typeface="Lucida Sans Unicode"/>
              </a:rPr>
              <a:t>from</a:t>
            </a:r>
            <a:r>
              <a:rPr sz="3400" spc="4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molecular</a:t>
            </a:r>
            <a:r>
              <a:rPr sz="3400" spc="3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through	cellular </a:t>
            </a:r>
            <a:r>
              <a:rPr sz="3400" spc="-10" dirty="0">
                <a:latin typeface="Lucida Sans Unicode"/>
                <a:cs typeface="Lucida Sans Unicode"/>
              </a:rPr>
              <a:t>and  physiological responses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behavioral changes </a:t>
            </a:r>
            <a:r>
              <a:rPr sz="3400" spc="-5" dirty="0">
                <a:latin typeface="Lucida Sans Unicode"/>
                <a:cs typeface="Lucida Sans Unicode"/>
              </a:rPr>
              <a:t>which  can be </a:t>
            </a:r>
            <a:r>
              <a:rPr sz="3400" spc="-10" dirty="0">
                <a:latin typeface="Lucida Sans Unicode"/>
                <a:cs typeface="Lucida Sans Unicode"/>
              </a:rPr>
              <a:t>related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exposure </a:t>
            </a:r>
            <a:r>
              <a:rPr sz="3400" spc="-5" dirty="0">
                <a:latin typeface="Lucida Sans Unicode"/>
                <a:cs typeface="Lucida Sans Unicode"/>
              </a:rPr>
              <a:t>to a toxic </a:t>
            </a:r>
            <a:r>
              <a:rPr sz="3400" spc="-10" dirty="0">
                <a:latin typeface="Lucida Sans Unicode"/>
                <a:cs typeface="Lucida Sans Unicode"/>
              </a:rPr>
              <a:t>effected of  </a:t>
            </a:r>
            <a:r>
              <a:rPr sz="3400" spc="-5" dirty="0">
                <a:latin typeface="Lucida Sans Unicode"/>
                <a:cs typeface="Lucida Sans Unicode"/>
              </a:rPr>
              <a:t>environmental</a:t>
            </a:r>
            <a:r>
              <a:rPr sz="3400" spc="3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chemicals.</a:t>
            </a:r>
            <a:endParaRPr sz="3400">
              <a:latin typeface="Lucida Sans Unicode"/>
              <a:cs typeface="Lucida Sans Unicode"/>
            </a:endParaRPr>
          </a:p>
          <a:p>
            <a:pPr marL="268605" marR="16827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647"/>
              <a:buFont typeface="Wingdings"/>
              <a:buChar char=""/>
              <a:tabLst>
                <a:tab pos="411480" algn="l"/>
                <a:tab pos="412115" algn="l"/>
              </a:tabLst>
            </a:pPr>
            <a:r>
              <a:rPr sz="3400" spc="-5" dirty="0">
                <a:latin typeface="Lucida Sans Unicode"/>
                <a:cs typeface="Lucida Sans Unicode"/>
              </a:rPr>
              <a:t>Recent </a:t>
            </a:r>
            <a:r>
              <a:rPr sz="3400" spc="-10" dirty="0">
                <a:latin typeface="Lucida Sans Unicode"/>
                <a:cs typeface="Lucida Sans Unicode"/>
              </a:rPr>
              <a:t>development </a:t>
            </a:r>
            <a:r>
              <a:rPr sz="3400" spc="-5" dirty="0">
                <a:latin typeface="Lucida Sans Unicode"/>
                <a:cs typeface="Lucida Sans Unicode"/>
              </a:rPr>
              <a:t>in molecular biology </a:t>
            </a:r>
            <a:r>
              <a:rPr sz="3400" spc="-10" dirty="0">
                <a:latin typeface="Lucida Sans Unicode"/>
                <a:cs typeface="Lucida Sans Unicode"/>
              </a:rPr>
              <a:t>and  </a:t>
            </a:r>
            <a:r>
              <a:rPr sz="3400" spc="-5" dirty="0">
                <a:latin typeface="Lucida Sans Unicode"/>
                <a:cs typeface="Lucida Sans Unicode"/>
              </a:rPr>
              <a:t>biotechnology </a:t>
            </a:r>
            <a:r>
              <a:rPr sz="3400" spc="-10" dirty="0">
                <a:latin typeface="Lucida Sans Unicode"/>
                <a:cs typeface="Lucida Sans Unicode"/>
              </a:rPr>
              <a:t>inventions </a:t>
            </a:r>
            <a:r>
              <a:rPr sz="3400" spc="-5" dirty="0">
                <a:latin typeface="Lucida Sans Unicode"/>
                <a:cs typeface="Lucida Sans Unicode"/>
              </a:rPr>
              <a:t>led </a:t>
            </a:r>
            <a:r>
              <a:rPr sz="3400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development of  </a:t>
            </a:r>
            <a:r>
              <a:rPr sz="3400" spc="-5" dirty="0">
                <a:latin typeface="Lucida Sans Unicode"/>
                <a:cs typeface="Lucida Sans Unicode"/>
              </a:rPr>
              <a:t>more sensitive validate </a:t>
            </a:r>
            <a:r>
              <a:rPr sz="3400" spc="-10" dirty="0">
                <a:latin typeface="Lucida Sans Unicode"/>
                <a:cs typeface="Lucida Sans Unicode"/>
              </a:rPr>
              <a:t>biomarkers </a:t>
            </a:r>
            <a:r>
              <a:rPr sz="3400" spc="-5" dirty="0">
                <a:latin typeface="Lucida Sans Unicode"/>
                <a:cs typeface="Lucida Sans Unicode"/>
              </a:rPr>
              <a:t>of </a:t>
            </a:r>
            <a:r>
              <a:rPr sz="3400" spc="-10" dirty="0">
                <a:latin typeface="Lucida Sans Unicode"/>
                <a:cs typeface="Lucida Sans Unicode"/>
              </a:rPr>
              <a:t>exposure  effect and </a:t>
            </a:r>
            <a:r>
              <a:rPr sz="3400" spc="-5" dirty="0">
                <a:latin typeface="Lucida Sans Unicode"/>
                <a:cs typeface="Lucida Sans Unicode"/>
              </a:rPr>
              <a:t>sensitivity to </a:t>
            </a:r>
            <a:r>
              <a:rPr sz="3400" spc="-10" dirty="0">
                <a:latin typeface="Lucida Sans Unicode"/>
                <a:cs typeface="Lucida Sans Unicode"/>
              </a:rPr>
              <a:t>adverse effects </a:t>
            </a:r>
            <a:r>
              <a:rPr sz="3400" spc="-5" dirty="0">
                <a:latin typeface="Lucida Sans Unicode"/>
                <a:cs typeface="Lucida Sans Unicode"/>
              </a:rPr>
              <a:t>to </a:t>
            </a:r>
            <a:r>
              <a:rPr sz="3400" spc="-10" dirty="0">
                <a:latin typeface="Lucida Sans Unicode"/>
                <a:cs typeface="Lucida Sans Unicode"/>
              </a:rPr>
              <a:t>terrestrial  </a:t>
            </a:r>
            <a:r>
              <a:rPr sz="3400" spc="-5" dirty="0">
                <a:latin typeface="Lucida Sans Unicode"/>
                <a:cs typeface="Lucida Sans Unicode"/>
              </a:rPr>
              <a:t>and </a:t>
            </a:r>
            <a:r>
              <a:rPr sz="3400" spc="-10" dirty="0">
                <a:latin typeface="Lucida Sans Unicode"/>
                <a:cs typeface="Lucida Sans Unicode"/>
              </a:rPr>
              <a:t>aquatic</a:t>
            </a:r>
            <a:r>
              <a:rPr sz="3400" spc="5" dirty="0">
                <a:latin typeface="Lucida Sans Unicode"/>
                <a:cs typeface="Lucida Sans Unicode"/>
              </a:rPr>
              <a:t> </a:t>
            </a:r>
            <a:r>
              <a:rPr sz="3400" spc="-5" dirty="0">
                <a:latin typeface="Lucida Sans Unicode"/>
                <a:cs typeface="Lucida Sans Unicode"/>
              </a:rPr>
              <a:t>pollutions.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12192000" cy="803275"/>
          </a:xfrm>
          <a:custGeom>
            <a:avLst/>
            <a:gdLst/>
            <a:ahLst/>
            <a:cxnLst/>
            <a:rect l="l" t="t" r="r" b="b"/>
            <a:pathLst>
              <a:path w="12192000" h="803275">
                <a:moveTo>
                  <a:pt x="0" y="803148"/>
                </a:moveTo>
                <a:lnTo>
                  <a:pt x="12192000" y="803148"/>
                </a:lnTo>
                <a:lnTo>
                  <a:pt x="121920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26769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19">
                <a:moveTo>
                  <a:pt x="0" y="33020"/>
                </a:moveTo>
                <a:lnTo>
                  <a:pt x="12192000" y="33020"/>
                </a:lnTo>
                <a:lnTo>
                  <a:pt x="121920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" y="34290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480"/>
                </a:lnTo>
              </a:path>
            </a:pathLst>
          </a:custGeom>
          <a:ln w="5486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70"/>
            <a:ext cx="12192000" cy="33020"/>
          </a:xfrm>
          <a:custGeom>
            <a:avLst/>
            <a:gdLst/>
            <a:ahLst/>
            <a:cxnLst/>
            <a:rect l="l" t="t" r="r" b="b"/>
            <a:pathLst>
              <a:path w="12192000" h="33020">
                <a:moveTo>
                  <a:pt x="0" y="33019"/>
                </a:moveTo>
                <a:lnTo>
                  <a:pt x="12192000" y="33019"/>
                </a:lnTo>
                <a:lnTo>
                  <a:pt x="121920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9269" y="34417"/>
            <a:ext cx="0" cy="792480"/>
          </a:xfrm>
          <a:custGeom>
            <a:avLst/>
            <a:gdLst/>
            <a:ahLst/>
            <a:cxnLst/>
            <a:rect l="l" t="t" r="r" b="b"/>
            <a:pathLst>
              <a:path h="792480">
                <a:moveTo>
                  <a:pt x="0" y="0"/>
                </a:moveTo>
                <a:lnTo>
                  <a:pt x="0" y="792225"/>
                </a:lnTo>
              </a:path>
            </a:pathLst>
          </a:custGeom>
          <a:ln w="54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" y="810259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6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5" y="55880"/>
            <a:ext cx="0" cy="749300"/>
          </a:xfrm>
          <a:custGeom>
            <a:avLst/>
            <a:gdLst/>
            <a:ahLst/>
            <a:cxnLst/>
            <a:rect l="l" t="t" r="r" b="b"/>
            <a:pathLst>
              <a:path h="749300">
                <a:moveTo>
                  <a:pt x="0" y="0"/>
                </a:moveTo>
                <a:lnTo>
                  <a:pt x="0" y="749300"/>
                </a:lnTo>
              </a:path>
            </a:pathLst>
          </a:custGeom>
          <a:ln w="1097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" y="50800"/>
            <a:ext cx="12159615" cy="0"/>
          </a:xfrm>
          <a:custGeom>
            <a:avLst/>
            <a:gdLst/>
            <a:ahLst/>
            <a:cxnLst/>
            <a:rect l="l" t="t" r="r" b="b"/>
            <a:pathLst>
              <a:path w="12159615">
                <a:moveTo>
                  <a:pt x="0" y="0"/>
                </a:moveTo>
                <a:lnTo>
                  <a:pt x="12159030" y="0"/>
                </a:lnTo>
              </a:path>
            </a:pathLst>
          </a:custGeom>
          <a:ln w="1015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0029" y="56388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0"/>
                </a:moveTo>
                <a:lnTo>
                  <a:pt x="0" y="748283"/>
                </a:lnTo>
              </a:path>
            </a:pathLst>
          </a:custGeom>
          <a:ln w="10922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1747" y="205740"/>
            <a:ext cx="2545079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1263</Words>
  <Application>Microsoft Office PowerPoint</Application>
  <PresentationFormat>Widescreen</PresentationFormat>
  <Paragraphs>107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Constantia</vt:lpstr>
      <vt:lpstr>Lucida Sans Unicode</vt:lpstr>
      <vt:lpstr>Times New Roman</vt:lpstr>
      <vt:lpstr>Wingdings</vt:lpstr>
      <vt:lpstr>Office Theme</vt:lpstr>
      <vt:lpstr>APPLICATIONS OF ENVIRONMENTAL  BIOTECHNOLOGY   By  Dr. Zaryab Khalid Class MS Botany Subject Environmental biotechnology Semester II</vt:lpstr>
      <vt:lpstr>INTRODUCTION TO ENVIRONMENTAL  BIOTECHNOLOGY?</vt:lpstr>
      <vt:lpstr>PowerPoint Presentation</vt:lpstr>
      <vt:lpstr>PowerPoint Presentation</vt:lpstr>
      <vt:lpstr>PowerPoint Presentation</vt:lpstr>
      <vt:lpstr>Environmental Biotechnology Implications:</vt:lpstr>
      <vt:lpstr>APPLICATION OF ENVIRONMENTAL BIOTECHNOLOGY</vt:lpstr>
      <vt:lpstr>BIOMARKER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BIOFUEL</vt:lpstr>
      <vt:lpstr>PowerPoint Presentation</vt:lpstr>
      <vt:lpstr>PowerPoint Presentation</vt:lpstr>
      <vt:lpstr>PowerPoint Presentation</vt:lpstr>
      <vt:lpstr>PowerPoint Presentation</vt:lpstr>
      <vt:lpstr>BIOREMEDIATION</vt:lpstr>
      <vt:lpstr>PowerPoint Presentation</vt:lpstr>
      <vt:lpstr>PowerPoint Presentation</vt:lpstr>
      <vt:lpstr>PowerPoint Presentation</vt:lpstr>
      <vt:lpstr>PowerPoint Presentation</vt:lpstr>
      <vt:lpstr>BIOTRANSFORMATION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ENVIRONMENTAL  BIOTECHNOLOGY   By  Dr. Zaryab Khalid Class MS Botany Subject Environmental biotechnology Semester II</dc:title>
  <dc:creator>User</dc:creator>
  <cp:lastModifiedBy>Zaryab SIal</cp:lastModifiedBy>
  <cp:revision>2</cp:revision>
  <dcterms:created xsi:type="dcterms:W3CDTF">2020-05-12T20:26:08Z</dcterms:created>
  <dcterms:modified xsi:type="dcterms:W3CDTF">2020-05-12T20:34:32Z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2020-05-12T00:00:00Z</vt:filetime>
  </property>
</Properties>
</file>